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2" r:id="rId3"/>
    <p:sldId id="283" r:id="rId4"/>
    <p:sldId id="284" r:id="rId5"/>
    <p:sldId id="278" r:id="rId6"/>
    <p:sldId id="286" r:id="rId7"/>
    <p:sldId id="285" r:id="rId8"/>
    <p:sldId id="287" r:id="rId9"/>
    <p:sldId id="279" r:id="rId10"/>
    <p:sldId id="280" r:id="rId11"/>
    <p:sldId id="28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52EB03B-EC74-476E-A0B2-0FBDA33EC6CC}">
          <p14:sldIdLst>
            <p14:sldId id="256"/>
          </p14:sldIdLst>
        </p14:section>
        <p14:section name="სპირტები" id="{C86C711F-BB86-4015-B688-26A5C1638F0C}">
          <p14:sldIdLst>
            <p14:sldId id="282"/>
            <p14:sldId id="283"/>
          </p14:sldIdLst>
        </p14:section>
        <p14:section name="მჟავეები" id="{FADEC92E-314D-4F54-A1CC-6EA1B2BBFFE5}">
          <p14:sldIdLst>
            <p14:sldId id="284"/>
            <p14:sldId id="278"/>
            <p14:sldId id="286"/>
            <p14:sldId id="285"/>
            <p14:sldId id="287"/>
            <p14:sldId id="279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CCFF"/>
    <a:srgbClr val="9933FF"/>
    <a:srgbClr val="0066FF"/>
    <a:srgbClr val="90C226"/>
    <a:srgbClr val="33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68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312" y="102"/>
      </p:cViewPr>
      <p:guideLst>
        <p:guide orient="horz" pos="2136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8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72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6198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29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3255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590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71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34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0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0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85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47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08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2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1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41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1DE8D-57A9-48B6-892A-F488B8023362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2500783"/>
            <a:ext cx="11217275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496655"/>
            <a:ext cx="7767638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491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/>
          <p:cNvSpPr/>
          <p:nvPr/>
        </p:nvSpPr>
        <p:spPr>
          <a:xfrm>
            <a:off x="2508532" y="3901021"/>
            <a:ext cx="378630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>
              <a:defRPr/>
            </a:pPr>
            <a:r>
              <a:rPr lang="en-US" sz="2500" dirty="0" smtClean="0">
                <a:latin typeface="Century Gothic" panose="020B0502020202020204" pitchFamily="34" charset="0"/>
              </a:rPr>
              <a:t>+</a:t>
            </a:r>
            <a:endParaRPr lang="en-US" sz="2500" dirty="0">
              <a:latin typeface="Century Gothic" panose="020B0502020202020204" pitchFamily="34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3150956" y="3901021"/>
            <a:ext cx="696024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>
              <a:defRPr/>
            </a:pPr>
            <a:r>
              <a:rPr lang="en-US" sz="2500" dirty="0" smtClean="0">
                <a:latin typeface="Century Gothic" panose="020B0502020202020204" pitchFamily="34" charset="0"/>
              </a:rPr>
              <a:t>Mg</a:t>
            </a:r>
            <a:endParaRPr lang="en-US" sz="2500" dirty="0">
              <a:latin typeface="Century Gothic" panose="020B0502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57174" y="2640052"/>
            <a:ext cx="2032296" cy="1374433"/>
            <a:chOff x="257174" y="2640052"/>
            <a:chExt cx="2032296" cy="1374433"/>
          </a:xfrm>
        </p:grpSpPr>
        <p:grpSp>
          <p:nvGrpSpPr>
            <p:cNvPr id="12" name="Group 11"/>
            <p:cNvGrpSpPr/>
            <p:nvPr/>
          </p:nvGrpSpPr>
          <p:grpSpPr>
            <a:xfrm>
              <a:off x="257174" y="2640052"/>
              <a:ext cx="2019857" cy="1374433"/>
              <a:chOff x="7965676" y="516270"/>
              <a:chExt cx="2019857" cy="1374433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8880375" y="952449"/>
                <a:ext cx="425116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C</a:t>
                </a:r>
                <a:endParaRPr lang="en-US" sz="2300" dirty="0"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 flipH="1">
                <a:off x="8661874" y="1175587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2700000">
                <a:off x="9196240" y="1452666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Rectangle 15"/>
              <p:cNvSpPr/>
              <p:nvPr/>
            </p:nvSpPr>
            <p:spPr>
              <a:xfrm>
                <a:off x="9344665" y="1444427"/>
                <a:ext cx="640868" cy="4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O</a:t>
                </a:r>
                <a:endParaRPr lang="en-US" sz="2300" dirty="0"/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 flipH="1">
                <a:off x="9263825" y="812267"/>
                <a:ext cx="48235" cy="267712"/>
                <a:chOff x="7285528" y="831405"/>
                <a:chExt cx="48235" cy="267712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 rot="2700000" flipH="1">
                  <a:off x="7178379" y="987765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rot="2700000" flipH="1">
                  <a:off x="7222411" y="938554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" name="Rectangle 17"/>
              <p:cNvSpPr/>
              <p:nvPr/>
            </p:nvSpPr>
            <p:spPr>
              <a:xfrm>
                <a:off x="9287509" y="516270"/>
                <a:ext cx="441146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O</a:t>
                </a:r>
                <a:endParaRPr lang="en-US" sz="2300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7965676" y="952449"/>
                <a:ext cx="773376" cy="4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CH</a:t>
                </a:r>
                <a:r>
                  <a:rPr lang="en-US" sz="2300" baseline="-25000" dirty="0" smtClean="0">
                    <a:latin typeface="Century Gothic" panose="020B0502020202020204" pitchFamily="34" charset="0"/>
                  </a:rPr>
                  <a:t>3</a:t>
                </a:r>
                <a:endParaRPr lang="en-US" sz="2300" baseline="-25000" dirty="0"/>
              </a:p>
            </p:txBody>
          </p:sp>
        </p:grpSp>
        <p:sp>
          <p:nvSpPr>
            <p:cNvPr id="113" name="Rectangle 112"/>
            <p:cNvSpPr/>
            <p:nvPr/>
          </p:nvSpPr>
          <p:spPr>
            <a:xfrm>
              <a:off x="1902826" y="3567063"/>
              <a:ext cx="386644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257174" y="179666"/>
            <a:ext cx="11514411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ორგანული მჟავეების ქიმიური თვისებები </a:t>
            </a:r>
            <a:r>
              <a:rPr lang="ka-GE" sz="2800" b="1" dirty="0" err="1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ძმარმჟავის</a:t>
            </a:r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მაგალითზე:</a:t>
            </a:r>
            <a:endParaRPr lang="en-US" sz="2800" dirty="0" smtClean="0">
              <a:solidFill>
                <a:schemeClr val="accent2">
                  <a:lumMod val="50000"/>
                </a:schemeClr>
              </a:solidFill>
              <a:effectLst/>
              <a:latin typeface="BPG Nateli Mtavrul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58544" y="1110585"/>
            <a:ext cx="10113657" cy="492588"/>
            <a:chOff x="1748300" y="1108743"/>
            <a:chExt cx="10113657" cy="492588"/>
          </a:xfrm>
        </p:grpSpPr>
        <p:sp>
          <p:nvSpPr>
            <p:cNvPr id="2" name="Rectangle 1"/>
            <p:cNvSpPr/>
            <p:nvPr/>
          </p:nvSpPr>
          <p:spPr>
            <a:xfrm>
              <a:off x="1748300" y="1108743"/>
              <a:ext cx="1822935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>
                  <a:latin typeface="Century Gothic" panose="020B0502020202020204" pitchFamily="34" charset="0"/>
                </a:rPr>
                <a:t>CH</a:t>
              </a:r>
              <a:r>
                <a:rPr lang="en-US" sz="2500" baseline="-25000" dirty="0">
                  <a:latin typeface="Century Gothic" panose="020B0502020202020204" pitchFamily="34" charset="0"/>
                </a:rPr>
                <a:t>3</a:t>
              </a:r>
              <a:r>
                <a:rPr lang="en-US" sz="2500" dirty="0">
                  <a:latin typeface="Century Gothic" panose="020B0502020202020204" pitchFamily="34" charset="0"/>
                </a:rPr>
                <a:t>COOH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862279" y="1108743"/>
              <a:ext cx="37863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+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504703" y="1108743"/>
              <a:ext cx="696024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Mg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>
              <a:off x="5464521" y="1362804"/>
              <a:ext cx="88265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/>
            <p:cNvSpPr/>
            <p:nvPr/>
          </p:nvSpPr>
          <p:spPr>
            <a:xfrm>
              <a:off x="6403376" y="1124277"/>
              <a:ext cx="252986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(CH</a:t>
              </a:r>
              <a:r>
                <a:rPr lang="en-US" sz="2500" baseline="-25000" dirty="0" smtClean="0">
                  <a:latin typeface="Century Gothic" panose="020B0502020202020204" pitchFamily="34" charset="0"/>
                </a:rPr>
                <a:t>3</a:t>
              </a:r>
              <a:r>
                <a:rPr lang="en-US" sz="2500" dirty="0" smtClean="0">
                  <a:latin typeface="Century Gothic" panose="020B0502020202020204" pitchFamily="34" charset="0"/>
                </a:rPr>
                <a:t>COO)</a:t>
              </a:r>
              <a:r>
                <a:rPr lang="en-US" sz="2500" baseline="-25000" dirty="0" smtClean="0">
                  <a:latin typeface="Century Gothic" panose="020B0502020202020204" pitchFamily="34" charset="0"/>
                </a:rPr>
                <a:t>2</a:t>
              </a:r>
              <a:r>
                <a:rPr lang="en-US" sz="2500" dirty="0" smtClean="0">
                  <a:latin typeface="Century Gothic" panose="020B0502020202020204" pitchFamily="34" charset="0"/>
                </a:rPr>
                <a:t>Mg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0669384" y="1124277"/>
              <a:ext cx="37863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+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1339057" y="1108743"/>
              <a:ext cx="52290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H</a:t>
              </a:r>
              <a:r>
                <a:rPr lang="en-US" sz="2500" baseline="-25000" dirty="0" smtClean="0">
                  <a:latin typeface="Century Gothic" panose="020B0502020202020204" pitchFamily="34" charset="0"/>
                </a:rPr>
                <a:t>2</a:t>
              </a:r>
              <a:endParaRPr lang="en-US" sz="2500" baseline="-25000" dirty="0">
                <a:latin typeface="Century Gothic" panose="020B0502020202020204" pitchFamily="34" charset="0"/>
              </a:endParaRPr>
            </a:p>
          </p:txBody>
        </p:sp>
      </p:grpSp>
      <p:cxnSp>
        <p:nvCxnSpPr>
          <p:cNvPr id="114" name="Straight Arrow Connector 113"/>
          <p:cNvCxnSpPr/>
          <p:nvPr/>
        </p:nvCxnSpPr>
        <p:spPr>
          <a:xfrm>
            <a:off x="4134076" y="4139548"/>
            <a:ext cx="8826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257174" y="4231533"/>
            <a:ext cx="2032296" cy="1374433"/>
            <a:chOff x="257174" y="4231533"/>
            <a:chExt cx="2032296" cy="1374433"/>
          </a:xfrm>
        </p:grpSpPr>
        <p:grpSp>
          <p:nvGrpSpPr>
            <p:cNvPr id="40" name="Group 39"/>
            <p:cNvGrpSpPr/>
            <p:nvPr/>
          </p:nvGrpSpPr>
          <p:grpSpPr>
            <a:xfrm>
              <a:off x="257174" y="4231533"/>
              <a:ext cx="2019857" cy="1374433"/>
              <a:chOff x="7965676" y="516270"/>
              <a:chExt cx="2019857" cy="1374433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8880375" y="952449"/>
                <a:ext cx="425116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C</a:t>
                </a:r>
                <a:endParaRPr lang="en-US" sz="2300" dirty="0"/>
              </a:p>
            </p:txBody>
          </p:sp>
          <p:cxnSp>
            <p:nvCxnSpPr>
              <p:cNvPr id="42" name="Straight Connector 41"/>
              <p:cNvCxnSpPr/>
              <p:nvPr/>
            </p:nvCxnSpPr>
            <p:spPr>
              <a:xfrm flipH="1">
                <a:off x="8661874" y="1175587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2700000">
                <a:off x="9196240" y="1452666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Rectangle 43"/>
              <p:cNvSpPr/>
              <p:nvPr/>
            </p:nvSpPr>
            <p:spPr>
              <a:xfrm>
                <a:off x="9344665" y="1444427"/>
                <a:ext cx="640868" cy="4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O</a:t>
                </a:r>
                <a:endParaRPr lang="en-US" sz="2300" dirty="0"/>
              </a:p>
            </p:txBody>
          </p:sp>
          <p:grpSp>
            <p:nvGrpSpPr>
              <p:cNvPr id="45" name="Group 44"/>
              <p:cNvGrpSpPr/>
              <p:nvPr/>
            </p:nvGrpSpPr>
            <p:grpSpPr>
              <a:xfrm flipH="1">
                <a:off x="9263825" y="812267"/>
                <a:ext cx="48235" cy="267712"/>
                <a:chOff x="7285528" y="831405"/>
                <a:chExt cx="48235" cy="267712"/>
              </a:xfrm>
            </p:grpSpPr>
            <p:cxnSp>
              <p:nvCxnSpPr>
                <p:cNvPr id="48" name="Straight Connector 47"/>
                <p:cNvCxnSpPr/>
                <p:nvPr/>
              </p:nvCxnSpPr>
              <p:spPr>
                <a:xfrm rot="2700000" flipH="1">
                  <a:off x="7178379" y="987765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 rot="2700000" flipH="1">
                  <a:off x="7222411" y="938554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Rectangle 45"/>
              <p:cNvSpPr/>
              <p:nvPr/>
            </p:nvSpPr>
            <p:spPr>
              <a:xfrm>
                <a:off x="9287509" y="516270"/>
                <a:ext cx="441146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O</a:t>
                </a:r>
                <a:endParaRPr lang="en-US" sz="2300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7965676" y="952449"/>
                <a:ext cx="773376" cy="4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CH</a:t>
                </a:r>
                <a:r>
                  <a:rPr lang="en-US" sz="2300" baseline="-25000" dirty="0" smtClean="0">
                    <a:latin typeface="Century Gothic" panose="020B0502020202020204" pitchFamily="34" charset="0"/>
                  </a:rPr>
                  <a:t>3</a:t>
                </a:r>
                <a:endParaRPr lang="en-US" sz="2300" baseline="-25000" dirty="0"/>
              </a:p>
            </p:txBody>
          </p:sp>
        </p:grpSp>
        <p:sp>
          <p:nvSpPr>
            <p:cNvPr id="50" name="Rectangle 49"/>
            <p:cNvSpPr/>
            <p:nvPr/>
          </p:nvSpPr>
          <p:spPr>
            <a:xfrm>
              <a:off x="1902826" y="5158544"/>
              <a:ext cx="386644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51" name="Rectangle 50"/>
          <p:cNvSpPr/>
          <p:nvPr/>
        </p:nvSpPr>
        <p:spPr>
          <a:xfrm>
            <a:off x="9494344" y="3898381"/>
            <a:ext cx="378630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>
              <a:defRPr/>
            </a:pPr>
            <a:r>
              <a:rPr lang="en-US" sz="2500" dirty="0" smtClean="0">
                <a:latin typeface="Century Gothic" panose="020B0502020202020204" pitchFamily="34" charset="0"/>
              </a:rPr>
              <a:t>+</a:t>
            </a:r>
            <a:endParaRPr lang="en-US" sz="2500" dirty="0">
              <a:latin typeface="Century Gothic" panose="020B05020202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0180848" y="3286641"/>
            <a:ext cx="404277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>
              <a:defRPr/>
            </a:pPr>
            <a:r>
              <a:rPr lang="en-US" sz="2500" dirty="0" smtClean="0">
                <a:latin typeface="Century Gothic" panose="020B0502020202020204" pitchFamily="34" charset="0"/>
              </a:rPr>
              <a:t>H</a:t>
            </a:r>
            <a:endParaRPr lang="en-US" sz="2500" dirty="0">
              <a:latin typeface="Century Gothic" panose="020B0502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251254" y="3467405"/>
            <a:ext cx="4503504" cy="2174949"/>
            <a:chOff x="5251254" y="3467405"/>
            <a:chExt cx="4503504" cy="2174949"/>
          </a:xfrm>
        </p:grpSpPr>
        <p:grpSp>
          <p:nvGrpSpPr>
            <p:cNvPr id="115" name="Group 114"/>
            <p:cNvGrpSpPr/>
            <p:nvPr/>
          </p:nvGrpSpPr>
          <p:grpSpPr>
            <a:xfrm>
              <a:off x="5251254" y="3467405"/>
              <a:ext cx="2019857" cy="1374433"/>
              <a:chOff x="7965676" y="516270"/>
              <a:chExt cx="2019857" cy="1374433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8880375" y="952449"/>
                <a:ext cx="425116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C</a:t>
                </a:r>
                <a:endParaRPr lang="en-US" sz="2300" dirty="0"/>
              </a:p>
            </p:txBody>
          </p:sp>
          <p:cxnSp>
            <p:nvCxnSpPr>
              <p:cNvPr id="117" name="Straight Connector 116"/>
              <p:cNvCxnSpPr/>
              <p:nvPr/>
            </p:nvCxnSpPr>
            <p:spPr>
              <a:xfrm flipH="1">
                <a:off x="8661874" y="1175587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rot="2700000">
                <a:off x="9196240" y="1452666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9" name="Rectangle 118"/>
              <p:cNvSpPr/>
              <p:nvPr/>
            </p:nvSpPr>
            <p:spPr>
              <a:xfrm>
                <a:off x="9344665" y="1444427"/>
                <a:ext cx="640868" cy="4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O</a:t>
                </a:r>
                <a:endParaRPr lang="en-US" sz="2300" dirty="0"/>
              </a:p>
            </p:txBody>
          </p:sp>
          <p:grpSp>
            <p:nvGrpSpPr>
              <p:cNvPr id="120" name="Group 119"/>
              <p:cNvGrpSpPr/>
              <p:nvPr/>
            </p:nvGrpSpPr>
            <p:grpSpPr>
              <a:xfrm flipH="1">
                <a:off x="9263825" y="812267"/>
                <a:ext cx="48235" cy="267712"/>
                <a:chOff x="7285528" y="831405"/>
                <a:chExt cx="48235" cy="267712"/>
              </a:xfrm>
            </p:grpSpPr>
            <p:cxnSp>
              <p:nvCxnSpPr>
                <p:cNvPr id="123" name="Straight Connector 122"/>
                <p:cNvCxnSpPr/>
                <p:nvPr/>
              </p:nvCxnSpPr>
              <p:spPr>
                <a:xfrm rot="2700000" flipH="1">
                  <a:off x="7178379" y="987765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rot="2700000" flipH="1">
                  <a:off x="7222411" y="938554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1" name="Rectangle 120"/>
              <p:cNvSpPr/>
              <p:nvPr/>
            </p:nvSpPr>
            <p:spPr>
              <a:xfrm>
                <a:off x="9287509" y="516270"/>
                <a:ext cx="441146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O</a:t>
                </a:r>
                <a:endParaRPr lang="en-US" sz="2300" dirty="0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65676" y="952449"/>
                <a:ext cx="773376" cy="4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CH</a:t>
                </a:r>
                <a:r>
                  <a:rPr lang="en-US" sz="2300" baseline="-25000" dirty="0" smtClean="0">
                    <a:latin typeface="Century Gothic" panose="020B0502020202020204" pitchFamily="34" charset="0"/>
                  </a:rPr>
                  <a:t>3</a:t>
                </a:r>
                <a:endParaRPr lang="en-US" sz="2300" baseline="-25000" dirty="0"/>
              </a:p>
            </p:txBody>
          </p:sp>
        </p:grpSp>
        <p:cxnSp>
          <p:nvCxnSpPr>
            <p:cNvPr id="53" name="Straight Connector 52"/>
            <p:cNvCxnSpPr/>
            <p:nvPr/>
          </p:nvCxnSpPr>
          <p:spPr>
            <a:xfrm flipH="1">
              <a:off x="7022696" y="4628729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7203372" y="4359153"/>
              <a:ext cx="696024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Mg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8432480" y="4821473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57" name="Straight Connector 56"/>
            <p:cNvCxnSpPr/>
            <p:nvPr/>
          </p:nvCxnSpPr>
          <p:spPr>
            <a:xfrm flipH="1">
              <a:off x="8823985" y="5020660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2700000">
              <a:off x="8363274" y="4810010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8058062" y="4400743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grpSp>
          <p:nvGrpSpPr>
            <p:cNvPr id="60" name="Group 59"/>
            <p:cNvGrpSpPr/>
            <p:nvPr/>
          </p:nvGrpSpPr>
          <p:grpSpPr>
            <a:xfrm flipH="1">
              <a:off x="8417513" y="5113970"/>
              <a:ext cx="48235" cy="267712"/>
              <a:chOff x="7285528" y="831405"/>
              <a:chExt cx="48235" cy="267712"/>
            </a:xfrm>
          </p:grpSpPr>
          <p:cxnSp>
            <p:nvCxnSpPr>
              <p:cNvPr id="69" name="Straight Connector 68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Rectangle 66"/>
            <p:cNvSpPr/>
            <p:nvPr/>
          </p:nvSpPr>
          <p:spPr>
            <a:xfrm>
              <a:off x="8016256" y="5196078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8981382" y="4792464"/>
              <a:ext cx="773376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  <p:cxnSp>
          <p:nvCxnSpPr>
            <p:cNvPr id="72" name="Straight Connector 71"/>
            <p:cNvCxnSpPr/>
            <p:nvPr/>
          </p:nvCxnSpPr>
          <p:spPr>
            <a:xfrm flipH="1">
              <a:off x="7875770" y="4624526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Rectangle 72"/>
          <p:cNvSpPr/>
          <p:nvPr/>
        </p:nvSpPr>
        <p:spPr>
          <a:xfrm>
            <a:off x="10195407" y="4761686"/>
            <a:ext cx="404277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>
              <a:defRPr/>
            </a:pPr>
            <a:r>
              <a:rPr lang="en-US" sz="2500" dirty="0" smtClean="0">
                <a:latin typeface="Century Gothic" panose="020B0502020202020204" pitchFamily="34" charset="0"/>
              </a:rPr>
              <a:t>H</a:t>
            </a:r>
            <a:endParaRPr lang="en-US" sz="2500" dirty="0">
              <a:latin typeface="Century Gothic" panose="020B0502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057866" y="2288993"/>
            <a:ext cx="2587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 smtClean="0"/>
              <a:t>ძმარმჟავა </a:t>
            </a:r>
          </a:p>
          <a:p>
            <a:pPr algn="ctr"/>
            <a:r>
              <a:rPr lang="ka-GE" sz="2000" dirty="0" smtClean="0"/>
              <a:t>მაგნიუმის მარილი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1663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111" grpId="0"/>
      <p:bldP spid="51" grpId="0"/>
      <p:bldP spid="52" grpId="0"/>
      <p:bldP spid="73" grpId="0"/>
      <p:bldP spid="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174" y="179666"/>
            <a:ext cx="11514411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ორგანული მჟავეების ქიმიური თვისებები </a:t>
            </a:r>
            <a:r>
              <a:rPr lang="ka-GE" sz="2800" b="1" dirty="0" err="1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ძმარმჟავის</a:t>
            </a:r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მაგალითზე:</a:t>
            </a:r>
            <a:endParaRPr lang="en-US" sz="2800" dirty="0" smtClean="0">
              <a:solidFill>
                <a:schemeClr val="accent2">
                  <a:lumMod val="50000"/>
                </a:schemeClr>
              </a:solidFill>
              <a:effectLst/>
              <a:latin typeface="BPG Nateli Mtavrul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87413" y="1108743"/>
            <a:ext cx="8634062" cy="492588"/>
            <a:chOff x="1687413" y="1108743"/>
            <a:chExt cx="8634062" cy="492588"/>
          </a:xfrm>
        </p:grpSpPr>
        <p:sp>
          <p:nvSpPr>
            <p:cNvPr id="2" name="Rectangle 1"/>
            <p:cNvSpPr/>
            <p:nvPr/>
          </p:nvSpPr>
          <p:spPr>
            <a:xfrm>
              <a:off x="3439158" y="1110121"/>
              <a:ext cx="1822935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>
                  <a:latin typeface="Century Gothic" panose="020B0502020202020204" pitchFamily="34" charset="0"/>
                </a:rPr>
                <a:t>CH</a:t>
              </a:r>
              <a:r>
                <a:rPr lang="en-US" sz="2500" baseline="-25000" dirty="0">
                  <a:latin typeface="Century Gothic" panose="020B0502020202020204" pitchFamily="34" charset="0"/>
                </a:rPr>
                <a:t>3</a:t>
              </a:r>
              <a:r>
                <a:rPr lang="en-US" sz="2500" dirty="0">
                  <a:latin typeface="Century Gothic" panose="020B0502020202020204" pitchFamily="34" charset="0"/>
                </a:rPr>
                <a:t>COOH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960819" y="1124277"/>
              <a:ext cx="37863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+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687413" y="1108743"/>
              <a:ext cx="1140056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NaOH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>
              <a:off x="5464521" y="1362804"/>
              <a:ext cx="88265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/>
            <p:cNvSpPr/>
            <p:nvPr/>
          </p:nvSpPr>
          <p:spPr>
            <a:xfrm>
              <a:off x="6638216" y="1124277"/>
              <a:ext cx="2060179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CH</a:t>
              </a:r>
              <a:r>
                <a:rPr lang="en-US" sz="2500" baseline="-25000" dirty="0" smtClean="0">
                  <a:latin typeface="Century Gothic" panose="020B0502020202020204" pitchFamily="34" charset="0"/>
                </a:rPr>
                <a:t>3</a:t>
              </a:r>
              <a:r>
                <a:rPr lang="en-US" sz="2500" dirty="0" smtClean="0">
                  <a:latin typeface="Century Gothic" panose="020B0502020202020204" pitchFamily="34" charset="0"/>
                </a:rPr>
                <a:t>COONa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8989440" y="1124277"/>
              <a:ext cx="37863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+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9519652" y="1108743"/>
              <a:ext cx="801823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H</a:t>
              </a:r>
              <a:r>
                <a:rPr lang="en-US" sz="2500" baseline="-25000" dirty="0" smtClean="0">
                  <a:latin typeface="Century Gothic" panose="020B0502020202020204" pitchFamily="34" charset="0"/>
                </a:rPr>
                <a:t>2</a:t>
              </a:r>
              <a:r>
                <a:rPr lang="en-US" sz="2500" dirty="0">
                  <a:latin typeface="Century Gothic" panose="020B0502020202020204" pitchFamily="34" charset="0"/>
                </a:rPr>
                <a:t>O</a:t>
              </a:r>
              <a:endParaRPr lang="en-US" sz="2500" baseline="-250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2145780" y="3302950"/>
            <a:ext cx="955211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616337" y="3302950"/>
            <a:ext cx="106311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NaOH</a:t>
            </a:r>
            <a:endParaRPr lang="en-US" sz="2300" dirty="0"/>
          </a:p>
        </p:txBody>
      </p:sp>
      <p:sp>
        <p:nvSpPr>
          <p:cNvPr id="42" name="TextBox 41"/>
          <p:cNvSpPr txBox="1"/>
          <p:nvPr/>
        </p:nvSpPr>
        <p:spPr>
          <a:xfrm>
            <a:off x="6881638" y="4106029"/>
            <a:ext cx="24436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  <a:latin typeface="BPG Nateli Mtavruli" panose="02000503000000020002" pitchFamily="2" charset="0"/>
              </a:rPr>
              <a:t>მარილი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063301" y="4632884"/>
            <a:ext cx="1962397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Me ― O ― R</a:t>
            </a:r>
            <a:r>
              <a:rPr lang="en-US" sz="2300" baseline="300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1</a:t>
            </a:r>
            <a:endParaRPr lang="en-US" sz="2300" baseline="30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548754" y="3304955"/>
            <a:ext cx="44435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>
                <a:latin typeface="Century Gothic" panose="020B0502020202020204" pitchFamily="34" charset="0"/>
              </a:rPr>
              <a:t>+ </a:t>
            </a:r>
            <a:endParaRPr lang="en-US" sz="23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2804962" y="2528833"/>
            <a:ext cx="1957707" cy="1220393"/>
            <a:chOff x="1580672" y="4222889"/>
            <a:chExt cx="1957707" cy="1220393"/>
          </a:xfrm>
        </p:grpSpPr>
        <p:sp>
          <p:nvSpPr>
            <p:cNvPr id="47" name="Rectangle 46"/>
            <p:cNvSpPr/>
            <p:nvPr/>
          </p:nvSpPr>
          <p:spPr>
            <a:xfrm>
              <a:off x="2802280" y="4614669"/>
              <a:ext cx="736099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>
                  <a:latin typeface="Century Gothic" panose="020B0502020202020204" pitchFamily="34" charset="0"/>
                </a:rPr>
                <a:t>3</a:t>
              </a:r>
              <a:endParaRPr lang="en-US" sz="23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232604" y="4618872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49" name="Straight Connector 48"/>
            <p:cNvCxnSpPr/>
            <p:nvPr/>
          </p:nvCxnSpPr>
          <p:spPr>
            <a:xfrm flipH="1">
              <a:off x="2623783" y="483780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8900000" flipH="1">
              <a:off x="2123354" y="505884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1580672" y="4997006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HO</a:t>
              </a:r>
              <a:endParaRPr lang="en-US" sz="2300" dirty="0"/>
            </a:p>
          </p:txBody>
        </p:sp>
        <p:cxnSp>
          <p:nvCxnSpPr>
            <p:cNvPr id="52" name="Straight Connector 51"/>
            <p:cNvCxnSpPr/>
            <p:nvPr/>
          </p:nvCxnSpPr>
          <p:spPr>
            <a:xfrm rot="2700000" flipH="1">
              <a:off x="2083986" y="4649985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2700000" flipH="1">
              <a:off x="2128018" y="460077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1769306" y="4222889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984698" y="2701152"/>
            <a:ext cx="5208000" cy="1230754"/>
            <a:chOff x="4984698" y="2216925"/>
            <a:chExt cx="5208000" cy="1230754"/>
          </a:xfrm>
        </p:grpSpPr>
        <p:cxnSp>
          <p:nvCxnSpPr>
            <p:cNvPr id="56" name="Straight Arrow Connector 55"/>
            <p:cNvCxnSpPr/>
            <p:nvPr/>
          </p:nvCxnSpPr>
          <p:spPr>
            <a:xfrm>
              <a:off x="4984698" y="2843413"/>
              <a:ext cx="88265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8924402" y="2603984"/>
              <a:ext cx="126829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+   HOH</a:t>
              </a:r>
              <a:endParaRPr lang="en-US" sz="2300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6469595" y="2216925"/>
              <a:ext cx="2491721" cy="1224552"/>
              <a:chOff x="2459582" y="4573349"/>
              <a:chExt cx="2491721" cy="1224552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459582" y="5351625"/>
                <a:ext cx="604653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Na</a:t>
                </a:r>
                <a:endParaRPr lang="en-US" sz="2300" dirty="0"/>
              </a:p>
            </p:txBody>
          </p:sp>
          <p:grpSp>
            <p:nvGrpSpPr>
              <p:cNvPr id="68" name="Group 67"/>
              <p:cNvGrpSpPr/>
              <p:nvPr/>
            </p:nvGrpSpPr>
            <p:grpSpPr>
              <a:xfrm>
                <a:off x="2993596" y="4573349"/>
                <a:ext cx="1957707" cy="1220393"/>
                <a:chOff x="1580672" y="4222889"/>
                <a:chExt cx="1957707" cy="1220393"/>
              </a:xfrm>
            </p:grpSpPr>
            <p:sp>
              <p:nvSpPr>
                <p:cNvPr id="69" name="Rectangle 68"/>
                <p:cNvSpPr/>
                <p:nvPr/>
              </p:nvSpPr>
              <p:spPr>
                <a:xfrm>
                  <a:off x="2802280" y="4614669"/>
                  <a:ext cx="736099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>
                      <a:latin typeface="Century Gothic" panose="020B0502020202020204" pitchFamily="34" charset="0"/>
                    </a:rPr>
                    <a:t>CH</a:t>
                  </a:r>
                  <a:r>
                    <a:rPr lang="en-US" sz="2300" baseline="-25000" dirty="0">
                      <a:latin typeface="Century Gothic" panose="020B0502020202020204" pitchFamily="34" charset="0"/>
                    </a:rPr>
                    <a:t>3</a:t>
                  </a:r>
                  <a:endParaRPr lang="en-US" sz="2300" dirty="0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2232604" y="4618872"/>
                  <a:ext cx="425116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 smtClean="0">
                      <a:latin typeface="Century Gothic" panose="020B0502020202020204" pitchFamily="34" charset="0"/>
                    </a:rPr>
                    <a:t>C</a:t>
                  </a:r>
                  <a:endParaRPr lang="en-US" sz="2300" dirty="0"/>
                </a:p>
              </p:txBody>
            </p:sp>
            <p:cxnSp>
              <p:nvCxnSpPr>
                <p:cNvPr id="71" name="Straight Connector 70"/>
                <p:cNvCxnSpPr/>
                <p:nvPr/>
              </p:nvCxnSpPr>
              <p:spPr>
                <a:xfrm flipH="1">
                  <a:off x="2623783" y="4837807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 rot="18900000" flipH="1">
                  <a:off x="2123354" y="5058843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Rectangle 72"/>
                <p:cNvSpPr/>
                <p:nvPr/>
              </p:nvSpPr>
              <p:spPr>
                <a:xfrm>
                  <a:off x="1580672" y="4997006"/>
                  <a:ext cx="640868" cy="44627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endParaRPr lang="en-US" sz="2300" dirty="0"/>
                </a:p>
              </p:txBody>
            </p:sp>
            <p:cxnSp>
              <p:nvCxnSpPr>
                <p:cNvPr id="74" name="Straight Connector 73"/>
                <p:cNvCxnSpPr/>
                <p:nvPr/>
              </p:nvCxnSpPr>
              <p:spPr>
                <a:xfrm rot="2700000" flipH="1">
                  <a:off x="2083986" y="4649985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rot="2700000" flipH="1">
                  <a:off x="2128018" y="4600774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Rectangle 76"/>
                <p:cNvSpPr/>
                <p:nvPr/>
              </p:nvSpPr>
              <p:spPr>
                <a:xfrm>
                  <a:off x="1769306" y="4222889"/>
                  <a:ext cx="441146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 smtClean="0">
                      <a:latin typeface="Century Gothic" panose="020B0502020202020204" pitchFamily="34" charset="0"/>
                    </a:rPr>
                    <a:t>O</a:t>
                  </a:r>
                  <a:endParaRPr lang="en-US" sz="2300" dirty="0"/>
                </a:p>
              </p:txBody>
            </p:sp>
          </p:grpSp>
        </p:grpSp>
        <p:sp>
          <p:nvSpPr>
            <p:cNvPr id="59" name="Rectangle 58"/>
            <p:cNvSpPr/>
            <p:nvPr/>
          </p:nvSpPr>
          <p:spPr>
            <a:xfrm>
              <a:off x="7225412" y="3001403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cxnSp>
          <p:nvCxnSpPr>
            <p:cNvPr id="60" name="Straight Connector 59"/>
            <p:cNvCxnSpPr/>
            <p:nvPr/>
          </p:nvCxnSpPr>
          <p:spPr>
            <a:xfrm flipH="1">
              <a:off x="7048439" y="3239558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6399721" y="1670147"/>
            <a:ext cx="2587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 smtClean="0"/>
              <a:t>ძმარმჟავა ნატრიუმის მარილი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7394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/>
      <p:bldP spid="42" grpId="0"/>
      <p:bldP spid="44" grpId="0"/>
      <p:bldP spid="45" grpId="0"/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175" y="179666"/>
            <a:ext cx="5344512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სპირტები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  <a:effectLst/>
              <a:latin typeface="BPG Nateli Mtavrul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2525" y="178229"/>
            <a:ext cx="19431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R-OH</a:t>
            </a:r>
            <a:endParaRPr lang="en-US" sz="4500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389055"/>
              </p:ext>
            </p:extLst>
          </p:nvPr>
        </p:nvGraphicFramePr>
        <p:xfrm>
          <a:off x="936624" y="1681691"/>
          <a:ext cx="10195207" cy="3795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376"/>
                <a:gridCol w="4238625"/>
                <a:gridCol w="2702206"/>
              </a:tblGrid>
              <a:tr h="626728">
                <a:tc rowSpan="2">
                  <a:txBody>
                    <a:bodyPr/>
                    <a:lstStyle/>
                    <a:p>
                      <a:pPr algn="ctr"/>
                      <a:r>
                        <a:rPr lang="ka-GE" sz="2200" b="1" dirty="0" smtClean="0">
                          <a:solidFill>
                            <a:schemeClr val="tx1"/>
                          </a:solidFill>
                          <a:latin typeface="BPG Nateli Mtavruli" panose="02000503000000020002" pitchFamily="2" charset="0"/>
                        </a:rPr>
                        <a:t>დასახელება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BPG Nateli Mtavruli" panose="02000503000000020002" pitchFamily="2" charset="0"/>
                      </a:endParaRPr>
                    </a:p>
                  </a:txBody>
                  <a:tcPr marL="156682" marR="156682" marT="78341" marB="78341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a-GE" sz="2200" b="1" dirty="0" smtClean="0">
                          <a:solidFill>
                            <a:schemeClr val="tx1"/>
                          </a:solidFill>
                          <a:latin typeface="BPG Nateli Mtavruli" panose="02000503000000020002" pitchFamily="2" charset="0"/>
                        </a:rPr>
                        <a:t>ფორმულა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BPG Nateli Mtavruli" panose="02000503000000020002" pitchFamily="2" charset="0"/>
                      </a:endParaRPr>
                    </a:p>
                  </a:txBody>
                  <a:tcPr marL="156682" marR="156682" marT="78341" marB="78341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67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200" b="1" dirty="0" smtClean="0">
                          <a:solidFill>
                            <a:schemeClr val="tx1"/>
                          </a:solidFill>
                          <a:latin typeface="BPG Nateli Mtavruli" panose="02000503000000020002" pitchFamily="2" charset="0"/>
                        </a:rPr>
                        <a:t>სტრუქტურული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BPG Nateli Mtavruli" panose="02000503000000020002" pitchFamily="2" charset="0"/>
                      </a:endParaRPr>
                    </a:p>
                  </a:txBody>
                  <a:tcPr marL="156682" marR="156682" marT="78341" marB="783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200" b="1" dirty="0" smtClean="0">
                          <a:solidFill>
                            <a:schemeClr val="tx1"/>
                          </a:solidFill>
                          <a:latin typeface="BPG Nateli Mtavruli" panose="02000503000000020002" pitchFamily="2" charset="0"/>
                        </a:rPr>
                        <a:t>ბრუტო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BPG Nateli Mtavruli" panose="02000503000000020002" pitchFamily="2" charset="0"/>
                      </a:endParaRPr>
                    </a:p>
                  </a:txBody>
                  <a:tcPr marL="156682" marR="156682" marT="78341" marB="78341" anchor="ctr"/>
                </a:tc>
              </a:tr>
              <a:tr h="635432">
                <a:tc>
                  <a:txBody>
                    <a:bodyPr/>
                    <a:lstStyle/>
                    <a:p>
                      <a:pPr algn="ctr"/>
                      <a:r>
                        <a:rPr lang="ka-GE" sz="2500" dirty="0" smtClean="0"/>
                        <a:t>მეთილის სპირტი</a:t>
                      </a:r>
                      <a:endParaRPr lang="en-US" sz="2500" dirty="0"/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―OH</a:t>
                      </a:r>
                      <a:endParaRPr lang="en-US" sz="2500" dirty="0">
                        <a:latin typeface="Century Gothic" panose="020B0502020202020204" pitchFamily="34" charset="0"/>
                      </a:endParaRPr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OH</a:t>
                      </a:r>
                      <a:endParaRPr lang="en-US" sz="2500" dirty="0">
                        <a:latin typeface="Century Gothic" panose="020B0502020202020204" pitchFamily="34" charset="0"/>
                      </a:endParaRPr>
                    </a:p>
                  </a:txBody>
                  <a:tcPr marL="156682" marR="156682" marT="78341" marB="78341"/>
                </a:tc>
              </a:tr>
              <a:tr h="635432">
                <a:tc>
                  <a:txBody>
                    <a:bodyPr/>
                    <a:lstStyle/>
                    <a:p>
                      <a:pPr algn="ctr"/>
                      <a:r>
                        <a:rPr lang="ka-GE" sz="2500" dirty="0" smtClean="0"/>
                        <a:t>ეთილის სპირტი</a:t>
                      </a:r>
                      <a:endParaRPr lang="en-US" sz="2500" dirty="0"/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―OH</a:t>
                      </a:r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5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OH</a:t>
                      </a:r>
                    </a:p>
                  </a:txBody>
                  <a:tcPr marL="156682" marR="156682" marT="78341" marB="78341"/>
                </a:tc>
              </a:tr>
              <a:tr h="635432">
                <a:tc>
                  <a:txBody>
                    <a:bodyPr/>
                    <a:lstStyle/>
                    <a:p>
                      <a:pPr algn="ctr"/>
                      <a:r>
                        <a:rPr lang="ka-GE" sz="2500" dirty="0" err="1" smtClean="0"/>
                        <a:t>პროპილის</a:t>
                      </a:r>
                      <a:r>
                        <a:rPr lang="ka-GE" sz="2500" dirty="0" smtClean="0"/>
                        <a:t> სპირტი</a:t>
                      </a:r>
                      <a:endParaRPr lang="en-US" sz="2500" dirty="0"/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―OH</a:t>
                      </a:r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7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OH</a:t>
                      </a:r>
                    </a:p>
                  </a:txBody>
                  <a:tcPr marL="156682" marR="156682" marT="78341" marB="78341"/>
                </a:tc>
              </a:tr>
              <a:tr h="635432">
                <a:tc>
                  <a:txBody>
                    <a:bodyPr/>
                    <a:lstStyle/>
                    <a:p>
                      <a:pPr algn="ctr"/>
                      <a:r>
                        <a:rPr lang="ka-GE" sz="2500" dirty="0" err="1" smtClean="0"/>
                        <a:t>ბუტილის</a:t>
                      </a:r>
                      <a:r>
                        <a:rPr lang="ka-GE" sz="2500" dirty="0" smtClean="0"/>
                        <a:t> სპირტი</a:t>
                      </a:r>
                      <a:endParaRPr lang="en-US" sz="2500" dirty="0"/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―OH</a:t>
                      </a:r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C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H</a:t>
                      </a:r>
                      <a:r>
                        <a:rPr lang="en-US" sz="2500" baseline="-25000" dirty="0" smtClean="0">
                          <a:latin typeface="Century Gothic" panose="020B0502020202020204" pitchFamily="34" charset="0"/>
                        </a:rPr>
                        <a:t>9</a:t>
                      </a:r>
                      <a:r>
                        <a:rPr lang="en-US" sz="2500" dirty="0" smtClean="0">
                          <a:latin typeface="Century Gothic" panose="020B0502020202020204" pitchFamily="34" charset="0"/>
                        </a:rPr>
                        <a:t>OH</a:t>
                      </a:r>
                    </a:p>
                  </a:txBody>
                  <a:tcPr marL="156682" marR="156682" marT="78341" marB="78341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90978" y="63929"/>
            <a:ext cx="328619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C</a:t>
            </a:r>
            <a:r>
              <a:rPr lang="en-US" sz="4500" baseline="-2500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n</a:t>
            </a:r>
            <a:r>
              <a:rPr lang="en-US" sz="450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H</a:t>
            </a:r>
            <a:r>
              <a:rPr lang="en-US" sz="4500" baseline="-2500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2n+1</a:t>
            </a:r>
            <a:r>
              <a:rPr lang="en-US" sz="450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OH</a:t>
            </a:r>
            <a:endParaRPr lang="en-US" sz="4500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219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2" grpId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175" y="179666"/>
            <a:ext cx="5344512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sz="2800" b="1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მრავალატომიანი</a:t>
            </a:r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სპირტები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  <a:effectLst/>
              <a:latin typeface="BPG Nateli Mtavrul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964559"/>
              </p:ext>
            </p:extLst>
          </p:nvPr>
        </p:nvGraphicFramePr>
        <p:xfrm>
          <a:off x="457202" y="1839019"/>
          <a:ext cx="11114688" cy="4398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896"/>
                <a:gridCol w="3704896"/>
                <a:gridCol w="3704896"/>
              </a:tblGrid>
              <a:tr h="40854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500" dirty="0" smtClean="0">
                          <a:solidFill>
                            <a:schemeClr val="tx1"/>
                          </a:solidFill>
                          <a:effectLst/>
                        </a:rPr>
                        <a:t>ეთანოლი</a:t>
                      </a:r>
                      <a:endParaRPr lang="ru-RU" sz="25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500" dirty="0" err="1" smtClean="0">
                          <a:solidFill>
                            <a:schemeClr val="tx1"/>
                          </a:solidFill>
                          <a:effectLst/>
                        </a:rPr>
                        <a:t>ეთილენგლიკოლი</a:t>
                      </a:r>
                      <a:endParaRPr lang="ru-RU" sz="25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500" dirty="0" smtClean="0">
                          <a:solidFill>
                            <a:schemeClr val="tx1"/>
                          </a:solidFill>
                          <a:effectLst/>
                        </a:rPr>
                        <a:t>გლიცერინი</a:t>
                      </a:r>
                      <a:endParaRPr lang="ru-RU" sz="25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549">
                <a:tc>
                  <a:txBody>
                    <a:bodyPr/>
                    <a:lstStyle/>
                    <a:p>
                      <a:pPr algn="ctr"/>
                      <a:r>
                        <a:rPr lang="ka-GE" smtClean="0">
                          <a:effectLst/>
                        </a:rPr>
                        <a:t>ეთან-1-ოლი</a:t>
                      </a:r>
                      <a:endParaRPr lang="ru-RU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mtClean="0">
                          <a:effectLst/>
                        </a:rPr>
                        <a:t>ეთან-1,2-დიოლი</a:t>
                      </a:r>
                      <a:endParaRPr lang="ru-RU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mtClean="0">
                          <a:effectLst/>
                        </a:rPr>
                        <a:t>პროპან-1,2,3-ტრიოლი</a:t>
                      </a:r>
                      <a:endParaRPr lang="ru-RU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7192">
                <a:tc>
                  <a:txBody>
                    <a:bodyPr/>
                    <a:lstStyle/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ka-GE" dirty="0" smtClean="0"/>
                    </a:p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654074" y="3321585"/>
          <a:ext cx="3375896" cy="598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6" name="ChemSketch" r:id="rId3" imgW="996840" imgH="176760" progId="ACD.ChemSketch.20">
                  <p:embed/>
                </p:oleObj>
              </mc:Choice>
              <mc:Fallback>
                <p:oleObj name="ChemSketch" r:id="rId3" imgW="996840" imgH="1767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4074" y="3321585"/>
                        <a:ext cx="3375896" cy="5986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4861539" y="3321585"/>
          <a:ext cx="2090340" cy="1483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7" name="ChemSketch" r:id="rId5" imgW="597240" imgH="423720" progId="ACD.ChemSketch.20">
                  <p:embed/>
                </p:oleObj>
              </mc:Choice>
              <mc:Fallback>
                <p:oleObj name="ChemSketch" r:id="rId5" imgW="597240" imgH="4237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61539" y="3321585"/>
                        <a:ext cx="2090340" cy="1483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8379725" y="3321585"/>
          <a:ext cx="2090340" cy="236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8" name="ChemSketch" r:id="rId7" imgW="597240" imgH="676800" progId="ACD.ChemSketch.20">
                  <p:embed/>
                </p:oleObj>
              </mc:Choice>
              <mc:Fallback>
                <p:oleObj name="ChemSketch" r:id="rId7" imgW="597240" imgH="676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79725" y="3321585"/>
                        <a:ext cx="2090340" cy="236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488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175" y="179666"/>
            <a:ext cx="952827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კარბონილური ნაერთები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 smtClean="0">
              <a:solidFill>
                <a:schemeClr val="accent2">
                  <a:lumMod val="50000"/>
                </a:schemeClr>
              </a:solidFill>
              <a:effectLst/>
              <a:latin typeface="BPG Nateli Mtavrul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515239" y="2353546"/>
            <a:ext cx="3145642" cy="3247063"/>
            <a:chOff x="4471499" y="2333989"/>
            <a:chExt cx="3145642" cy="3247063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71499" y="2333989"/>
              <a:ext cx="2654709" cy="2286000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4473112" y="5057832"/>
              <a:ext cx="31440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2800" dirty="0" err="1" smtClean="0">
                  <a:solidFill>
                    <a:schemeClr val="accent2">
                      <a:lumMod val="75000"/>
                    </a:schemeClr>
                  </a:solidFill>
                </a:rPr>
                <a:t>ალდეჰიდი</a:t>
              </a:r>
              <a:endParaRPr lang="en-US" sz="28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93077" y="2353546"/>
            <a:ext cx="3144029" cy="3247063"/>
            <a:chOff x="257175" y="2333989"/>
            <a:chExt cx="3144029" cy="3247063"/>
          </a:xfrm>
        </p:grpSpPr>
        <p:sp>
          <p:nvSpPr>
            <p:cNvPr id="13" name="TextBox 12"/>
            <p:cNvSpPr txBox="1"/>
            <p:nvPr/>
          </p:nvSpPr>
          <p:spPr>
            <a:xfrm>
              <a:off x="257175" y="5057832"/>
              <a:ext cx="31440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2800" dirty="0" err="1" smtClean="0">
                  <a:solidFill>
                    <a:schemeClr val="accent2">
                      <a:lumMod val="75000"/>
                    </a:schemeClr>
                  </a:solidFill>
                </a:rPr>
                <a:t>კეტონი</a:t>
              </a:r>
              <a:endParaRPr lang="en-US" sz="28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3789" y="2333989"/>
              <a:ext cx="2590800" cy="2286000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8439013" y="2353546"/>
            <a:ext cx="3144029" cy="3764039"/>
            <a:chOff x="8533619" y="2247900"/>
            <a:chExt cx="3144029" cy="3764039"/>
          </a:xfrm>
        </p:grpSpPr>
        <p:sp>
          <p:nvSpPr>
            <p:cNvPr id="16" name="TextBox 15"/>
            <p:cNvSpPr txBox="1"/>
            <p:nvPr/>
          </p:nvSpPr>
          <p:spPr>
            <a:xfrm>
              <a:off x="8533619" y="5057832"/>
              <a:ext cx="3144029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2800" dirty="0" smtClean="0">
                  <a:solidFill>
                    <a:schemeClr val="accent2">
                      <a:lumMod val="75000"/>
                    </a:schemeClr>
                  </a:solidFill>
                </a:rPr>
                <a:t>ორგანული</a:t>
              </a:r>
            </a:p>
            <a:p>
              <a:pPr algn="ctr"/>
              <a:r>
                <a:rPr lang="ka-GE" sz="2800" dirty="0" smtClean="0">
                  <a:solidFill>
                    <a:schemeClr val="accent2">
                      <a:lumMod val="75000"/>
                    </a:schemeClr>
                  </a:solidFill>
                </a:rPr>
                <a:t> მჟავა</a:t>
              </a:r>
              <a:endParaRPr lang="en-US" sz="28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32772" y="2247900"/>
              <a:ext cx="2804283" cy="2286000"/>
            </a:xfrm>
            <a:prstGeom prst="rect">
              <a:avLst/>
            </a:prstGeom>
          </p:spPr>
        </p:pic>
      </p:grpSp>
      <p:grpSp>
        <p:nvGrpSpPr>
          <p:cNvPr id="29" name="Group 28"/>
          <p:cNvGrpSpPr/>
          <p:nvPr/>
        </p:nvGrpSpPr>
        <p:grpSpPr>
          <a:xfrm>
            <a:off x="5153039" y="75600"/>
            <a:ext cx="1379107" cy="1314845"/>
            <a:chOff x="8661874" y="531934"/>
            <a:chExt cx="992167" cy="945933"/>
          </a:xfrm>
        </p:grpSpPr>
        <p:sp>
          <p:nvSpPr>
            <p:cNvPr id="33" name="Rectangle 32"/>
            <p:cNvSpPr/>
            <p:nvPr/>
          </p:nvSpPr>
          <p:spPr>
            <a:xfrm>
              <a:off x="8880374" y="952449"/>
              <a:ext cx="372729" cy="4207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 smtClean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</a:t>
              </a:r>
              <a:endParaRPr lang="en-US" sz="32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 flipH="1">
              <a:off x="8661874" y="1175587"/>
              <a:ext cx="218501" cy="4203"/>
            </a:xfrm>
            <a:prstGeom prst="line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2700000">
              <a:off x="9164914" y="1366515"/>
              <a:ext cx="218501" cy="4203"/>
            </a:xfrm>
            <a:prstGeom prst="line">
              <a:avLst/>
            </a:prstGeom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Group 36"/>
            <p:cNvGrpSpPr/>
            <p:nvPr/>
          </p:nvGrpSpPr>
          <p:grpSpPr>
            <a:xfrm flipH="1">
              <a:off x="9240328" y="804436"/>
              <a:ext cx="48236" cy="267712"/>
              <a:chOff x="7309024" y="823574"/>
              <a:chExt cx="48236" cy="267712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 rot="2700000" flipH="1">
                <a:off x="7201875" y="979934"/>
                <a:ext cx="218501" cy="4203"/>
              </a:xfrm>
              <a:prstGeom prst="line">
                <a:avLst/>
              </a:prstGeom>
              <a:ln w="190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2700000" flipH="1">
                <a:off x="7245908" y="930723"/>
                <a:ext cx="218501" cy="4203"/>
              </a:xfrm>
              <a:prstGeom prst="line">
                <a:avLst/>
              </a:prstGeom>
              <a:ln w="190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Rectangle 37"/>
            <p:cNvSpPr/>
            <p:nvPr/>
          </p:nvSpPr>
          <p:spPr>
            <a:xfrm>
              <a:off x="9264014" y="531934"/>
              <a:ext cx="390027" cy="4207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 smtClean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O</a:t>
              </a:r>
              <a:endParaRPr lang="en-US" sz="3200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933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175" y="179666"/>
            <a:ext cx="952827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კეტონები: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  <a:latin typeface="BPG Nateli Mtavrul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a-GE" sz="2400" dirty="0" smtClean="0">
                <a:solidFill>
                  <a:schemeClr val="accent2">
                    <a:lumMod val="50000"/>
                  </a:schemeClr>
                </a:solidFill>
                <a:effectLst/>
                <a:latin typeface="BPG Classic Medium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სიმეტრიული</a:t>
            </a:r>
            <a:endParaRPr lang="en-US" sz="2800" dirty="0" smtClean="0">
              <a:solidFill>
                <a:schemeClr val="accent2">
                  <a:lumMod val="50000"/>
                </a:schemeClr>
              </a:solidFill>
              <a:effectLst/>
              <a:latin typeface="Bolnisi Mtavruli" panose="020B0500000000000000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195871" y="252548"/>
            <a:ext cx="1673837" cy="1374433"/>
            <a:chOff x="8311696" y="516270"/>
            <a:chExt cx="1673837" cy="1374433"/>
          </a:xfrm>
        </p:grpSpPr>
        <p:sp>
          <p:nvSpPr>
            <p:cNvPr id="13" name="Rectangle 12"/>
            <p:cNvSpPr/>
            <p:nvPr/>
          </p:nvSpPr>
          <p:spPr>
            <a:xfrm>
              <a:off x="8880375" y="952449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8661874" y="117558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2700000">
              <a:off x="9196240" y="1452666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9344665" y="1444427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R</a:t>
              </a:r>
              <a:endParaRPr lang="en-US" sz="2300" dirty="0"/>
            </a:p>
          </p:txBody>
        </p:sp>
        <p:grpSp>
          <p:nvGrpSpPr>
            <p:cNvPr id="17" name="Group 16"/>
            <p:cNvGrpSpPr/>
            <p:nvPr/>
          </p:nvGrpSpPr>
          <p:grpSpPr>
            <a:xfrm flipH="1">
              <a:off x="9263825" y="812267"/>
              <a:ext cx="48235" cy="267712"/>
              <a:chOff x="7285528" y="831405"/>
              <a:chExt cx="48235" cy="267712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Rectangle 17"/>
            <p:cNvSpPr/>
            <p:nvPr/>
          </p:nvSpPr>
          <p:spPr>
            <a:xfrm>
              <a:off x="9287509" y="516270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311696" y="953666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R</a:t>
              </a:r>
              <a:endParaRPr lang="en-US" sz="2300" dirty="0"/>
            </a:p>
          </p:txBody>
        </p: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806687"/>
              </p:ext>
            </p:extLst>
          </p:nvPr>
        </p:nvGraphicFramePr>
        <p:xfrm>
          <a:off x="158639" y="2354896"/>
          <a:ext cx="11877417" cy="289916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82273"/>
                <a:gridCol w="3062176"/>
                <a:gridCol w="3032051"/>
                <a:gridCol w="2900917"/>
              </a:tblGrid>
              <a:tr h="500271"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დიმეთილკეტონი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დიეთილკეტონი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000" dirty="0" smtClean="0"/>
                        <a:t>დიპროპილკეტონი</a:t>
                      </a:r>
                      <a:endParaRPr 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დიბუტილკეტონი</a:t>
                      </a:r>
                    </a:p>
                  </a:txBody>
                  <a:tcPr/>
                </a:tc>
              </a:tr>
              <a:tr h="239889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4" name="Group 113"/>
          <p:cNvGrpSpPr/>
          <p:nvPr/>
        </p:nvGrpSpPr>
        <p:grpSpPr>
          <a:xfrm>
            <a:off x="546728" y="3285248"/>
            <a:ext cx="2203305" cy="1374433"/>
            <a:chOff x="4483448" y="5483567"/>
            <a:chExt cx="2203305" cy="1374433"/>
          </a:xfrm>
        </p:grpSpPr>
        <p:sp>
          <p:nvSpPr>
            <p:cNvPr id="115" name="Rectangle 114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16" name="Straight Connector 115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Rectangle 117"/>
            <p:cNvSpPr/>
            <p:nvPr/>
          </p:nvSpPr>
          <p:spPr>
            <a:xfrm>
              <a:off x="5850481" y="6411724"/>
              <a:ext cx="836272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  <p:grpSp>
          <p:nvGrpSpPr>
            <p:cNvPr id="119" name="Group 118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22" name="Straight Connector 121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0" name="Rectangle 119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483448" y="5908425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3326316" y="3285248"/>
            <a:ext cx="2543391" cy="1374433"/>
            <a:chOff x="4370982" y="5483567"/>
            <a:chExt cx="2543391" cy="1374433"/>
          </a:xfrm>
        </p:grpSpPr>
        <p:sp>
          <p:nvSpPr>
            <p:cNvPr id="125" name="Rectangle 124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26" name="Straight Connector 125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ectangle 127"/>
            <p:cNvSpPr/>
            <p:nvPr/>
          </p:nvSpPr>
          <p:spPr>
            <a:xfrm>
              <a:off x="5850480" y="6411724"/>
              <a:ext cx="1063893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5</a:t>
              </a:r>
              <a:endParaRPr lang="en-US" sz="2300" baseline="-25000" dirty="0"/>
            </a:p>
          </p:txBody>
        </p:sp>
        <p:grpSp>
          <p:nvGrpSpPr>
            <p:cNvPr id="129" name="Group 128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32" name="Straight Connector 131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0" name="Rectangle 129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370982" y="5908425"/>
              <a:ext cx="932745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5</a:t>
              </a:r>
              <a:endParaRPr lang="en-US" sz="2300" baseline="-25000" dirty="0"/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6367525" y="3285248"/>
            <a:ext cx="2543391" cy="1374433"/>
            <a:chOff x="4370982" y="5483567"/>
            <a:chExt cx="2543391" cy="1374433"/>
          </a:xfrm>
        </p:grpSpPr>
        <p:sp>
          <p:nvSpPr>
            <p:cNvPr id="135" name="Rectangle 134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36" name="Straight Connector 135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Rectangle 137"/>
            <p:cNvSpPr/>
            <p:nvPr/>
          </p:nvSpPr>
          <p:spPr>
            <a:xfrm>
              <a:off x="5850480" y="6411724"/>
              <a:ext cx="1063893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7</a:t>
              </a:r>
              <a:endParaRPr lang="en-US" sz="2300" baseline="-25000" dirty="0"/>
            </a:p>
          </p:txBody>
        </p:sp>
        <p:grpSp>
          <p:nvGrpSpPr>
            <p:cNvPr id="139" name="Group 138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42" name="Straight Connector 141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0" name="Rectangle 139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370982" y="5908425"/>
              <a:ext cx="932745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7</a:t>
              </a:r>
              <a:endParaRPr lang="en-US" sz="2300" baseline="-25000" dirty="0"/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9446424" y="3285248"/>
            <a:ext cx="2543391" cy="1374433"/>
            <a:chOff x="4370982" y="5483567"/>
            <a:chExt cx="2543391" cy="1374433"/>
          </a:xfrm>
        </p:grpSpPr>
        <p:sp>
          <p:nvSpPr>
            <p:cNvPr id="145" name="Rectangle 144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Rectangle 147"/>
            <p:cNvSpPr/>
            <p:nvPr/>
          </p:nvSpPr>
          <p:spPr>
            <a:xfrm>
              <a:off x="5850480" y="6411724"/>
              <a:ext cx="1063893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4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9</a:t>
              </a:r>
              <a:endParaRPr lang="en-US" sz="2300" baseline="-25000" dirty="0"/>
            </a:p>
          </p:txBody>
        </p:sp>
        <p:grpSp>
          <p:nvGrpSpPr>
            <p:cNvPr id="149" name="Group 148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52" name="Straight Connector 151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" name="Rectangle 149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4370982" y="5908425"/>
              <a:ext cx="932745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4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9</a:t>
              </a:r>
              <a:endParaRPr lang="en-US" sz="23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1139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175" y="179666"/>
            <a:ext cx="952827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კეტონები: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  <a:latin typeface="BPG Nateli Mtavrul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a-GE" sz="2400" dirty="0" smtClean="0">
                <a:solidFill>
                  <a:schemeClr val="accent2">
                    <a:lumMod val="50000"/>
                  </a:schemeClr>
                </a:solidFill>
                <a:effectLst/>
                <a:latin typeface="BPG Classic Medium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ასიმეტრიული</a:t>
            </a:r>
            <a:endParaRPr lang="en-US" sz="2800" dirty="0" smtClean="0">
              <a:solidFill>
                <a:schemeClr val="accent2">
                  <a:lumMod val="50000"/>
                </a:schemeClr>
              </a:solidFill>
              <a:effectLst/>
              <a:latin typeface="Bolnisi Mtavruli" panose="020B0500000000000000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195871" y="252548"/>
            <a:ext cx="1673837" cy="1374433"/>
            <a:chOff x="8311696" y="516270"/>
            <a:chExt cx="1673837" cy="1374433"/>
          </a:xfrm>
        </p:grpSpPr>
        <p:sp>
          <p:nvSpPr>
            <p:cNvPr id="13" name="Rectangle 12"/>
            <p:cNvSpPr/>
            <p:nvPr/>
          </p:nvSpPr>
          <p:spPr>
            <a:xfrm>
              <a:off x="8880375" y="952449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8661874" y="117558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2700000">
              <a:off x="9196240" y="1452666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9344665" y="1444427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R`</a:t>
              </a:r>
              <a:endParaRPr lang="en-US" sz="2300" dirty="0"/>
            </a:p>
          </p:txBody>
        </p:sp>
        <p:grpSp>
          <p:nvGrpSpPr>
            <p:cNvPr id="17" name="Group 16"/>
            <p:cNvGrpSpPr/>
            <p:nvPr/>
          </p:nvGrpSpPr>
          <p:grpSpPr>
            <a:xfrm flipH="1">
              <a:off x="9263825" y="812267"/>
              <a:ext cx="48235" cy="267712"/>
              <a:chOff x="7285528" y="831405"/>
              <a:chExt cx="48235" cy="267712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Rectangle 17"/>
            <p:cNvSpPr/>
            <p:nvPr/>
          </p:nvSpPr>
          <p:spPr>
            <a:xfrm>
              <a:off x="9287509" y="516270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311696" y="953666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R</a:t>
              </a:r>
              <a:endParaRPr lang="en-US" sz="2300" dirty="0"/>
            </a:p>
          </p:txBody>
        </p: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45007"/>
              </p:ext>
            </p:extLst>
          </p:nvPr>
        </p:nvGraphicFramePr>
        <p:xfrm>
          <a:off x="158639" y="2354896"/>
          <a:ext cx="11877417" cy="289916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82273"/>
                <a:gridCol w="3062176"/>
                <a:gridCol w="3032051"/>
                <a:gridCol w="2900917"/>
              </a:tblGrid>
              <a:tr h="500271">
                <a:tc gridSpan="2"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მეთილეთილკეტონი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000" dirty="0" smtClean="0"/>
                        <a:t>პროპილბუტილკეტონი</a:t>
                      </a:r>
                      <a:endParaRPr 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მეთილბუტილკეტონი</a:t>
                      </a:r>
                    </a:p>
                  </a:txBody>
                  <a:tcPr/>
                </a:tc>
              </a:tr>
              <a:tr h="239889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4" name="Group 113"/>
          <p:cNvGrpSpPr/>
          <p:nvPr/>
        </p:nvGrpSpPr>
        <p:grpSpPr>
          <a:xfrm>
            <a:off x="546728" y="3285248"/>
            <a:ext cx="2244079" cy="1374433"/>
            <a:chOff x="4483448" y="5483567"/>
            <a:chExt cx="2244079" cy="1374433"/>
          </a:xfrm>
        </p:grpSpPr>
        <p:sp>
          <p:nvSpPr>
            <p:cNvPr id="115" name="Rectangle 114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16" name="Straight Connector 115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Rectangle 117"/>
            <p:cNvSpPr/>
            <p:nvPr/>
          </p:nvSpPr>
          <p:spPr>
            <a:xfrm>
              <a:off x="5850480" y="6411724"/>
              <a:ext cx="877047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5</a:t>
              </a:r>
              <a:endParaRPr lang="en-US" sz="2300" baseline="-25000" dirty="0"/>
            </a:p>
          </p:txBody>
        </p:sp>
        <p:grpSp>
          <p:nvGrpSpPr>
            <p:cNvPr id="119" name="Group 118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22" name="Straight Connector 121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0" name="Rectangle 119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483448" y="5908425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3326316" y="3285248"/>
            <a:ext cx="2543391" cy="1374433"/>
            <a:chOff x="4370982" y="5483567"/>
            <a:chExt cx="2543391" cy="1374433"/>
          </a:xfrm>
        </p:grpSpPr>
        <p:sp>
          <p:nvSpPr>
            <p:cNvPr id="125" name="Rectangle 124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26" name="Straight Connector 125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ectangle 127"/>
            <p:cNvSpPr/>
            <p:nvPr/>
          </p:nvSpPr>
          <p:spPr>
            <a:xfrm>
              <a:off x="5850480" y="6411724"/>
              <a:ext cx="1063893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  <p:grpSp>
          <p:nvGrpSpPr>
            <p:cNvPr id="129" name="Group 128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32" name="Straight Connector 131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0" name="Rectangle 129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370982" y="5908425"/>
              <a:ext cx="932745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5</a:t>
              </a:r>
              <a:endParaRPr lang="en-US" sz="2300" baseline="-25000" dirty="0"/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6367525" y="3285248"/>
            <a:ext cx="2543391" cy="1374433"/>
            <a:chOff x="4370982" y="5483567"/>
            <a:chExt cx="2543391" cy="1374433"/>
          </a:xfrm>
        </p:grpSpPr>
        <p:sp>
          <p:nvSpPr>
            <p:cNvPr id="135" name="Rectangle 134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36" name="Straight Connector 135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Rectangle 137"/>
            <p:cNvSpPr/>
            <p:nvPr/>
          </p:nvSpPr>
          <p:spPr>
            <a:xfrm>
              <a:off x="5850480" y="6411724"/>
              <a:ext cx="1063893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4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9</a:t>
              </a:r>
              <a:endParaRPr lang="en-US" sz="2300" baseline="-25000" dirty="0"/>
            </a:p>
          </p:txBody>
        </p:sp>
        <p:grpSp>
          <p:nvGrpSpPr>
            <p:cNvPr id="139" name="Group 138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42" name="Straight Connector 141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0" name="Rectangle 139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4370982" y="5908425"/>
              <a:ext cx="932745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7</a:t>
              </a:r>
              <a:endParaRPr lang="en-US" sz="2300" baseline="-25000" dirty="0"/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9446424" y="3285248"/>
            <a:ext cx="2543391" cy="1374433"/>
            <a:chOff x="4370982" y="5483567"/>
            <a:chExt cx="2543391" cy="1374433"/>
          </a:xfrm>
        </p:grpSpPr>
        <p:sp>
          <p:nvSpPr>
            <p:cNvPr id="145" name="Rectangle 144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Rectangle 147"/>
            <p:cNvSpPr/>
            <p:nvPr/>
          </p:nvSpPr>
          <p:spPr>
            <a:xfrm>
              <a:off x="5850480" y="6411724"/>
              <a:ext cx="1063893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  <p:grpSp>
          <p:nvGrpSpPr>
            <p:cNvPr id="149" name="Group 148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52" name="Straight Connector 151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" name="Rectangle 149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4370982" y="5908425"/>
              <a:ext cx="932745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4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9</a:t>
              </a:r>
              <a:endParaRPr lang="en-US" sz="23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5679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175" y="179666"/>
            <a:ext cx="952827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ალდეჰიდები:</a:t>
            </a:r>
            <a:endParaRPr lang="en-US" sz="2800" dirty="0" smtClean="0">
              <a:solidFill>
                <a:schemeClr val="accent2">
                  <a:lumMod val="50000"/>
                </a:schemeClr>
              </a:solidFill>
              <a:effectLst/>
              <a:latin typeface="BPG Nateli Mtavrul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225685" y="167946"/>
            <a:ext cx="1684470" cy="1374433"/>
            <a:chOff x="8311696" y="516270"/>
            <a:chExt cx="1684470" cy="1374433"/>
          </a:xfrm>
        </p:grpSpPr>
        <p:sp>
          <p:nvSpPr>
            <p:cNvPr id="13" name="Rectangle 12"/>
            <p:cNvSpPr/>
            <p:nvPr/>
          </p:nvSpPr>
          <p:spPr>
            <a:xfrm>
              <a:off x="8880375" y="952449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8661874" y="117558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2700000">
              <a:off x="9196240" y="1452666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9355298" y="1444427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dirty="0"/>
            </a:p>
          </p:txBody>
        </p:sp>
        <p:grpSp>
          <p:nvGrpSpPr>
            <p:cNvPr id="17" name="Group 16"/>
            <p:cNvGrpSpPr/>
            <p:nvPr/>
          </p:nvGrpSpPr>
          <p:grpSpPr>
            <a:xfrm flipH="1">
              <a:off x="9263825" y="812267"/>
              <a:ext cx="48235" cy="267712"/>
              <a:chOff x="7285528" y="831405"/>
              <a:chExt cx="48235" cy="267712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Rectangle 17"/>
            <p:cNvSpPr/>
            <p:nvPr/>
          </p:nvSpPr>
          <p:spPr>
            <a:xfrm>
              <a:off x="9287509" y="516270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311696" y="953666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R</a:t>
              </a:r>
              <a:endParaRPr lang="en-US" sz="2300" dirty="0"/>
            </a:p>
          </p:txBody>
        </p: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436195"/>
              </p:ext>
            </p:extLst>
          </p:nvPr>
        </p:nvGraphicFramePr>
        <p:xfrm>
          <a:off x="158639" y="1663782"/>
          <a:ext cx="11950922" cy="48193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23143"/>
                <a:gridCol w="2186151"/>
                <a:gridCol w="3111062"/>
                <a:gridCol w="4130566"/>
              </a:tblGrid>
              <a:tr h="393646"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მეთანალი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ეთანალი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პროპანალი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ბუტანალი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96450"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ჭიანჭველმჟავა ალდეჰიდი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ძმარმჟავა ალდეჰიდი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პროპიონმჟავა ალდეჰიდი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ერბომჟავა </a:t>
                      </a:r>
                    </a:p>
                    <a:p>
                      <a:pPr algn="ctr"/>
                      <a:r>
                        <a:rPr lang="ka-GE" sz="2000" dirty="0" smtClean="0"/>
                        <a:t>ალდეჰიდი</a:t>
                      </a:r>
                      <a:endParaRPr lang="en-US" sz="2000" dirty="0"/>
                    </a:p>
                  </a:txBody>
                  <a:tcPr/>
                </a:tc>
              </a:tr>
              <a:tr h="198473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172598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8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8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8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8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8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743152" y="3031283"/>
            <a:ext cx="2027977" cy="1374433"/>
            <a:chOff x="4474005" y="5483567"/>
            <a:chExt cx="2027977" cy="1374433"/>
          </a:xfrm>
        </p:grpSpPr>
        <p:sp>
          <p:nvSpPr>
            <p:cNvPr id="67" name="Rectangle 66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68" name="Straight Connector 67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5861114" y="6411724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dirty="0"/>
            </a:p>
          </p:txBody>
        </p:sp>
        <p:grpSp>
          <p:nvGrpSpPr>
            <p:cNvPr id="71" name="Group 70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Rectangle 71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474005" y="5919746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002640" y="3031283"/>
            <a:ext cx="2909828" cy="1374433"/>
            <a:chOff x="6068602" y="3302407"/>
            <a:chExt cx="2909828" cy="1374433"/>
          </a:xfrm>
        </p:grpSpPr>
        <p:sp>
          <p:nvSpPr>
            <p:cNvPr id="77" name="Rectangle 76"/>
            <p:cNvSpPr/>
            <p:nvPr/>
          </p:nvSpPr>
          <p:spPr>
            <a:xfrm>
              <a:off x="7862639" y="373858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78" name="Straight Connector 77"/>
            <p:cNvCxnSpPr/>
            <p:nvPr/>
          </p:nvCxnSpPr>
          <p:spPr>
            <a:xfrm flipH="1">
              <a:off x="7644138" y="396172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2700000">
              <a:off x="8178504" y="423880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/>
            <p:nvPr/>
          </p:nvSpPr>
          <p:spPr>
            <a:xfrm>
              <a:off x="8337562" y="4230564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dirty="0"/>
            </a:p>
          </p:txBody>
        </p:sp>
        <p:grpSp>
          <p:nvGrpSpPr>
            <p:cNvPr id="81" name="Group 80"/>
            <p:cNvGrpSpPr/>
            <p:nvPr/>
          </p:nvGrpSpPr>
          <p:grpSpPr>
            <a:xfrm flipH="1">
              <a:off x="8246089" y="3598404"/>
              <a:ext cx="48235" cy="267712"/>
              <a:chOff x="7285528" y="831405"/>
              <a:chExt cx="48235" cy="267712"/>
            </a:xfrm>
          </p:grpSpPr>
          <p:cxnSp>
            <p:nvCxnSpPr>
              <p:cNvPr id="84" name="Straight Connector 83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Rectangle 81"/>
            <p:cNvSpPr/>
            <p:nvPr/>
          </p:nvSpPr>
          <p:spPr>
            <a:xfrm>
              <a:off x="8269773" y="330240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950453" y="3738586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endParaRPr lang="en-US" sz="2300" baseline="-25000" dirty="0"/>
            </a:p>
          </p:txBody>
        </p:sp>
        <p:cxnSp>
          <p:nvCxnSpPr>
            <p:cNvPr id="86" name="Straight Connector 85"/>
            <p:cNvCxnSpPr/>
            <p:nvPr/>
          </p:nvCxnSpPr>
          <p:spPr>
            <a:xfrm flipH="1">
              <a:off x="6762287" y="3970570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Rectangle 86"/>
            <p:cNvSpPr/>
            <p:nvPr/>
          </p:nvSpPr>
          <p:spPr>
            <a:xfrm>
              <a:off x="6068602" y="3747432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8065914" y="3003383"/>
            <a:ext cx="3801124" cy="1374433"/>
            <a:chOff x="6615354" y="5355620"/>
            <a:chExt cx="3801124" cy="1374433"/>
          </a:xfrm>
        </p:grpSpPr>
        <p:sp>
          <p:nvSpPr>
            <p:cNvPr id="88" name="Rectangle 87"/>
            <p:cNvSpPr/>
            <p:nvPr/>
          </p:nvSpPr>
          <p:spPr>
            <a:xfrm>
              <a:off x="9300687" y="5791799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89" name="Straight Connector 88"/>
            <p:cNvCxnSpPr/>
            <p:nvPr/>
          </p:nvCxnSpPr>
          <p:spPr>
            <a:xfrm flipH="1">
              <a:off x="9082186" y="601493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2700000">
              <a:off x="9616552" y="6292016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Rectangle 90"/>
            <p:cNvSpPr/>
            <p:nvPr/>
          </p:nvSpPr>
          <p:spPr>
            <a:xfrm>
              <a:off x="9775610" y="6283777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dirty="0"/>
            </a:p>
          </p:txBody>
        </p:sp>
        <p:grpSp>
          <p:nvGrpSpPr>
            <p:cNvPr id="92" name="Group 91"/>
            <p:cNvGrpSpPr/>
            <p:nvPr/>
          </p:nvGrpSpPr>
          <p:grpSpPr>
            <a:xfrm flipH="1">
              <a:off x="9684137" y="5651617"/>
              <a:ext cx="48235" cy="267712"/>
              <a:chOff x="7285528" y="831405"/>
              <a:chExt cx="48235" cy="267712"/>
            </a:xfrm>
          </p:grpSpPr>
          <p:cxnSp>
            <p:nvCxnSpPr>
              <p:cNvPr id="93" name="Straight Connector 92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5" name="Rectangle 94"/>
            <p:cNvSpPr/>
            <p:nvPr/>
          </p:nvSpPr>
          <p:spPr>
            <a:xfrm>
              <a:off x="9707821" y="5355620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8388501" y="5791799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endParaRPr lang="en-US" sz="2300" baseline="-25000" dirty="0"/>
            </a:p>
          </p:txBody>
        </p:sp>
        <p:cxnSp>
          <p:nvCxnSpPr>
            <p:cNvPr id="97" name="Straight Connector 96"/>
            <p:cNvCxnSpPr/>
            <p:nvPr/>
          </p:nvCxnSpPr>
          <p:spPr>
            <a:xfrm flipH="1">
              <a:off x="8200335" y="602378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97"/>
            <p:cNvSpPr/>
            <p:nvPr/>
          </p:nvSpPr>
          <p:spPr>
            <a:xfrm>
              <a:off x="7506650" y="5800645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endParaRPr lang="en-US" sz="2300" baseline="-25000" dirty="0"/>
            </a:p>
          </p:txBody>
        </p:sp>
        <p:cxnSp>
          <p:nvCxnSpPr>
            <p:cNvPr id="99" name="Straight Connector 98"/>
            <p:cNvCxnSpPr/>
            <p:nvPr/>
          </p:nvCxnSpPr>
          <p:spPr>
            <a:xfrm flipH="1">
              <a:off x="7309039" y="6034800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Rectangle 99"/>
            <p:cNvSpPr/>
            <p:nvPr/>
          </p:nvSpPr>
          <p:spPr>
            <a:xfrm>
              <a:off x="6615354" y="5811662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520987" y="3034887"/>
            <a:ext cx="1729098" cy="1374433"/>
            <a:chOff x="4772884" y="5483567"/>
            <a:chExt cx="1729098" cy="1374433"/>
          </a:xfrm>
        </p:grpSpPr>
        <p:sp>
          <p:nvSpPr>
            <p:cNvPr id="102" name="Rectangle 101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03" name="Straight Connector 102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5861114" y="6411724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dirty="0"/>
            </a:p>
          </p:txBody>
        </p:sp>
        <p:grpSp>
          <p:nvGrpSpPr>
            <p:cNvPr id="106" name="Group 105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09" name="Straight Connector 108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Rectangle 106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4772884" y="5919746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baseline="-25000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822919" y="4979277"/>
            <a:ext cx="2155511" cy="1374433"/>
            <a:chOff x="6822919" y="3302407"/>
            <a:chExt cx="2155511" cy="1374433"/>
          </a:xfrm>
        </p:grpSpPr>
        <p:sp>
          <p:nvSpPr>
            <p:cNvPr id="61" name="Rectangle 60"/>
            <p:cNvSpPr/>
            <p:nvPr/>
          </p:nvSpPr>
          <p:spPr>
            <a:xfrm>
              <a:off x="7862639" y="373858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62" name="Straight Connector 61"/>
            <p:cNvCxnSpPr/>
            <p:nvPr/>
          </p:nvCxnSpPr>
          <p:spPr>
            <a:xfrm flipH="1">
              <a:off x="7644138" y="396172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2700000">
              <a:off x="8178504" y="423880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/>
            <p:cNvSpPr/>
            <p:nvPr/>
          </p:nvSpPr>
          <p:spPr>
            <a:xfrm>
              <a:off x="8337562" y="4230564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dirty="0"/>
            </a:p>
          </p:txBody>
        </p:sp>
        <p:grpSp>
          <p:nvGrpSpPr>
            <p:cNvPr id="65" name="Group 64"/>
            <p:cNvGrpSpPr/>
            <p:nvPr/>
          </p:nvGrpSpPr>
          <p:grpSpPr>
            <a:xfrm flipH="1">
              <a:off x="8246089" y="3598404"/>
              <a:ext cx="48235" cy="267712"/>
              <a:chOff x="7285528" y="831405"/>
              <a:chExt cx="48235" cy="26771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Rectangle 65"/>
            <p:cNvSpPr/>
            <p:nvPr/>
          </p:nvSpPr>
          <p:spPr>
            <a:xfrm>
              <a:off x="8269773" y="330240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822919" y="3738586"/>
              <a:ext cx="947813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5</a:t>
              </a:r>
              <a:endParaRPr lang="en-US" sz="2300" baseline="-25000" dirty="0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9777489" y="4951378"/>
            <a:ext cx="2155511" cy="1374433"/>
            <a:chOff x="6822919" y="3302407"/>
            <a:chExt cx="2155511" cy="1374433"/>
          </a:xfrm>
        </p:grpSpPr>
        <p:sp>
          <p:nvSpPr>
            <p:cNvPr id="117" name="Rectangle 116"/>
            <p:cNvSpPr/>
            <p:nvPr/>
          </p:nvSpPr>
          <p:spPr>
            <a:xfrm>
              <a:off x="7862639" y="373858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18" name="Straight Connector 117"/>
            <p:cNvCxnSpPr/>
            <p:nvPr/>
          </p:nvCxnSpPr>
          <p:spPr>
            <a:xfrm flipH="1">
              <a:off x="7644138" y="396172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2700000">
              <a:off x="8178504" y="423880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Rectangle 119"/>
            <p:cNvSpPr/>
            <p:nvPr/>
          </p:nvSpPr>
          <p:spPr>
            <a:xfrm>
              <a:off x="8337562" y="4230564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dirty="0"/>
            </a:p>
          </p:txBody>
        </p:sp>
        <p:grpSp>
          <p:nvGrpSpPr>
            <p:cNvPr id="121" name="Group 120"/>
            <p:cNvGrpSpPr/>
            <p:nvPr/>
          </p:nvGrpSpPr>
          <p:grpSpPr>
            <a:xfrm flipH="1">
              <a:off x="8246089" y="3598404"/>
              <a:ext cx="48235" cy="267712"/>
              <a:chOff x="7285528" y="831405"/>
              <a:chExt cx="48235" cy="267712"/>
            </a:xfrm>
          </p:grpSpPr>
          <p:cxnSp>
            <p:nvCxnSpPr>
              <p:cNvPr id="124" name="Straight Connector 123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2" name="Rectangle 121"/>
            <p:cNvSpPr/>
            <p:nvPr/>
          </p:nvSpPr>
          <p:spPr>
            <a:xfrm>
              <a:off x="8269773" y="330240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6822919" y="3738586"/>
              <a:ext cx="947813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7</a:t>
              </a:r>
              <a:endParaRPr lang="en-US" sz="2300" baseline="-25000" dirty="0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809645" y="4951378"/>
            <a:ext cx="2027977" cy="1374433"/>
            <a:chOff x="4474005" y="5483567"/>
            <a:chExt cx="2027977" cy="1374433"/>
          </a:xfrm>
        </p:grpSpPr>
        <p:sp>
          <p:nvSpPr>
            <p:cNvPr id="127" name="Rectangle 126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28" name="Straight Connector 127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Rectangle 129"/>
            <p:cNvSpPr/>
            <p:nvPr/>
          </p:nvSpPr>
          <p:spPr>
            <a:xfrm>
              <a:off x="5861114" y="6411724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dirty="0"/>
            </a:p>
          </p:txBody>
        </p:sp>
        <p:grpSp>
          <p:nvGrpSpPr>
            <p:cNvPr id="131" name="Group 130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34" name="Straight Connector 133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2" name="Rectangle 131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4474005" y="5919746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948187" y="4951378"/>
            <a:ext cx="1335695" cy="1374433"/>
            <a:chOff x="5166287" y="5483567"/>
            <a:chExt cx="1335695" cy="1374433"/>
          </a:xfrm>
        </p:grpSpPr>
        <p:sp>
          <p:nvSpPr>
            <p:cNvPr id="137" name="Rectangle 136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39" name="Straight Connector 138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Rectangle 139"/>
            <p:cNvSpPr/>
            <p:nvPr/>
          </p:nvSpPr>
          <p:spPr>
            <a:xfrm>
              <a:off x="5861114" y="6411724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dirty="0"/>
            </a:p>
          </p:txBody>
        </p:sp>
        <p:grpSp>
          <p:nvGrpSpPr>
            <p:cNvPr id="141" name="Group 140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44" name="Straight Connector 143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2" name="Rectangle 141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5166287" y="5919746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7927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175" y="179666"/>
            <a:ext cx="952827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ორგანული მჟავეები:</a:t>
            </a:r>
            <a:endParaRPr lang="en-US" sz="2800" dirty="0" smtClean="0">
              <a:solidFill>
                <a:schemeClr val="accent2">
                  <a:lumMod val="50000"/>
                </a:schemeClr>
              </a:solidFill>
              <a:effectLst/>
              <a:latin typeface="BPG Nateli Mtavrul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195871" y="114319"/>
            <a:ext cx="1673837" cy="1374433"/>
            <a:chOff x="8311696" y="516270"/>
            <a:chExt cx="1673837" cy="1374433"/>
          </a:xfrm>
        </p:grpSpPr>
        <p:sp>
          <p:nvSpPr>
            <p:cNvPr id="13" name="Rectangle 12"/>
            <p:cNvSpPr/>
            <p:nvPr/>
          </p:nvSpPr>
          <p:spPr>
            <a:xfrm>
              <a:off x="8880375" y="952449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8661874" y="117558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2700000">
              <a:off x="9196240" y="1452666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9344665" y="1444427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OH</a:t>
              </a:r>
              <a:endParaRPr lang="en-US" sz="2300" dirty="0"/>
            </a:p>
          </p:txBody>
        </p:sp>
        <p:grpSp>
          <p:nvGrpSpPr>
            <p:cNvPr id="17" name="Group 16"/>
            <p:cNvGrpSpPr/>
            <p:nvPr/>
          </p:nvGrpSpPr>
          <p:grpSpPr>
            <a:xfrm flipH="1">
              <a:off x="9263825" y="812267"/>
              <a:ext cx="48235" cy="267712"/>
              <a:chOff x="7285528" y="831405"/>
              <a:chExt cx="48235" cy="267712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Rectangle 17"/>
            <p:cNvSpPr/>
            <p:nvPr/>
          </p:nvSpPr>
          <p:spPr>
            <a:xfrm>
              <a:off x="9287509" y="516270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311696" y="953666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R</a:t>
              </a:r>
              <a:endParaRPr lang="en-US" sz="2300" dirty="0"/>
            </a:p>
          </p:txBody>
        </p: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706850"/>
              </p:ext>
            </p:extLst>
          </p:nvPr>
        </p:nvGraphicFramePr>
        <p:xfrm>
          <a:off x="116109" y="1685043"/>
          <a:ext cx="11950922" cy="326757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23143"/>
                <a:gridCol w="2186151"/>
                <a:gridCol w="3111062"/>
                <a:gridCol w="41305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err="1" smtClean="0"/>
                        <a:t>მეთანმჟავა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err="1" smtClean="0"/>
                        <a:t>ეთანმჟავა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err="1" smtClean="0"/>
                        <a:t>პროპანჟავა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err="1" smtClean="0"/>
                        <a:t>ბუტანმჟავა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a-GE" sz="2500" dirty="0" err="1" smtClean="0"/>
                        <a:t>ჭიანჭველმჟავა</a:t>
                      </a:r>
                      <a:endParaRPr lang="en-US" sz="2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500" dirty="0" smtClean="0"/>
                        <a:t>ძმარმჟავა</a:t>
                      </a:r>
                      <a:endParaRPr lang="en-US" sz="2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500" dirty="0" err="1" smtClean="0"/>
                        <a:t>პროპიონმჟავა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500" dirty="0" err="1" smtClean="0"/>
                        <a:t>ერბომჟავა</a:t>
                      </a:r>
                      <a:endParaRPr lang="en-US" sz="2500" dirty="0"/>
                    </a:p>
                  </a:txBody>
                  <a:tcPr/>
                </a:tc>
              </a:tr>
              <a:tr h="202805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HCOOH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1800" baseline="-25000" dirty="0" smtClean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COOH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1800" baseline="-25000" dirty="0" smtClean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1800" baseline="-25000" dirty="0" smtClean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COOH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1800" baseline="-25000" dirty="0" smtClean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1800" baseline="-25000" dirty="0" smtClean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1800" baseline="-25000" dirty="0" smtClean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COOH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743152" y="2871790"/>
            <a:ext cx="2017344" cy="1374433"/>
            <a:chOff x="4474005" y="5483567"/>
            <a:chExt cx="2017344" cy="1374433"/>
          </a:xfrm>
        </p:grpSpPr>
        <p:sp>
          <p:nvSpPr>
            <p:cNvPr id="67" name="Rectangle 66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68" name="Straight Connector 67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5850481" y="6411724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OH</a:t>
              </a:r>
              <a:endParaRPr lang="en-US" sz="2300" dirty="0"/>
            </a:p>
          </p:txBody>
        </p:sp>
        <p:grpSp>
          <p:nvGrpSpPr>
            <p:cNvPr id="71" name="Group 70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Rectangle 71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474005" y="5919746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002640" y="2871790"/>
            <a:ext cx="2899195" cy="1374433"/>
            <a:chOff x="6068602" y="3302407"/>
            <a:chExt cx="2899195" cy="1374433"/>
          </a:xfrm>
        </p:grpSpPr>
        <p:sp>
          <p:nvSpPr>
            <p:cNvPr id="77" name="Rectangle 76"/>
            <p:cNvSpPr/>
            <p:nvPr/>
          </p:nvSpPr>
          <p:spPr>
            <a:xfrm>
              <a:off x="7862639" y="373858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78" name="Straight Connector 77"/>
            <p:cNvCxnSpPr/>
            <p:nvPr/>
          </p:nvCxnSpPr>
          <p:spPr>
            <a:xfrm flipH="1">
              <a:off x="7644138" y="396172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2700000">
              <a:off x="8178504" y="423880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79"/>
            <p:cNvSpPr/>
            <p:nvPr/>
          </p:nvSpPr>
          <p:spPr>
            <a:xfrm>
              <a:off x="8326929" y="4230564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OH</a:t>
              </a:r>
              <a:endParaRPr lang="en-US" sz="2300" dirty="0"/>
            </a:p>
          </p:txBody>
        </p:sp>
        <p:grpSp>
          <p:nvGrpSpPr>
            <p:cNvPr id="81" name="Group 80"/>
            <p:cNvGrpSpPr/>
            <p:nvPr/>
          </p:nvGrpSpPr>
          <p:grpSpPr>
            <a:xfrm flipH="1">
              <a:off x="8246089" y="3598404"/>
              <a:ext cx="48235" cy="267712"/>
              <a:chOff x="7285528" y="831405"/>
              <a:chExt cx="48235" cy="267712"/>
            </a:xfrm>
          </p:grpSpPr>
          <p:cxnSp>
            <p:nvCxnSpPr>
              <p:cNvPr id="84" name="Straight Connector 83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Rectangle 81"/>
            <p:cNvSpPr/>
            <p:nvPr/>
          </p:nvSpPr>
          <p:spPr>
            <a:xfrm>
              <a:off x="8269773" y="330240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950453" y="3738586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endParaRPr lang="en-US" sz="2300" baseline="-25000" dirty="0"/>
            </a:p>
          </p:txBody>
        </p:sp>
        <p:cxnSp>
          <p:nvCxnSpPr>
            <p:cNvPr id="86" name="Straight Connector 85"/>
            <p:cNvCxnSpPr/>
            <p:nvPr/>
          </p:nvCxnSpPr>
          <p:spPr>
            <a:xfrm flipH="1">
              <a:off x="6762287" y="3970570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Rectangle 86"/>
            <p:cNvSpPr/>
            <p:nvPr/>
          </p:nvSpPr>
          <p:spPr>
            <a:xfrm>
              <a:off x="6068602" y="3747432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8065914" y="2843890"/>
            <a:ext cx="3790491" cy="1374433"/>
            <a:chOff x="6615354" y="5355620"/>
            <a:chExt cx="3790491" cy="1374433"/>
          </a:xfrm>
        </p:grpSpPr>
        <p:sp>
          <p:nvSpPr>
            <p:cNvPr id="88" name="Rectangle 87"/>
            <p:cNvSpPr/>
            <p:nvPr/>
          </p:nvSpPr>
          <p:spPr>
            <a:xfrm>
              <a:off x="9300687" y="5791799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89" name="Straight Connector 88"/>
            <p:cNvCxnSpPr/>
            <p:nvPr/>
          </p:nvCxnSpPr>
          <p:spPr>
            <a:xfrm flipH="1">
              <a:off x="9082186" y="601493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2700000">
              <a:off x="9616552" y="6292016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Rectangle 90"/>
            <p:cNvSpPr/>
            <p:nvPr/>
          </p:nvSpPr>
          <p:spPr>
            <a:xfrm>
              <a:off x="9764977" y="6283777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OH</a:t>
              </a:r>
              <a:endParaRPr lang="en-US" sz="2300" dirty="0"/>
            </a:p>
          </p:txBody>
        </p:sp>
        <p:grpSp>
          <p:nvGrpSpPr>
            <p:cNvPr id="92" name="Group 91"/>
            <p:cNvGrpSpPr/>
            <p:nvPr/>
          </p:nvGrpSpPr>
          <p:grpSpPr>
            <a:xfrm flipH="1">
              <a:off x="9684137" y="5651617"/>
              <a:ext cx="48235" cy="267712"/>
              <a:chOff x="7285528" y="831405"/>
              <a:chExt cx="48235" cy="267712"/>
            </a:xfrm>
          </p:grpSpPr>
          <p:cxnSp>
            <p:nvCxnSpPr>
              <p:cNvPr id="93" name="Straight Connector 92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5" name="Rectangle 94"/>
            <p:cNvSpPr/>
            <p:nvPr/>
          </p:nvSpPr>
          <p:spPr>
            <a:xfrm>
              <a:off x="9707821" y="5355620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8388501" y="5791799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endParaRPr lang="en-US" sz="2300" baseline="-25000" dirty="0"/>
            </a:p>
          </p:txBody>
        </p:sp>
        <p:cxnSp>
          <p:nvCxnSpPr>
            <p:cNvPr id="97" name="Straight Connector 96"/>
            <p:cNvCxnSpPr/>
            <p:nvPr/>
          </p:nvCxnSpPr>
          <p:spPr>
            <a:xfrm flipH="1">
              <a:off x="8200335" y="602378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97"/>
            <p:cNvSpPr/>
            <p:nvPr/>
          </p:nvSpPr>
          <p:spPr>
            <a:xfrm>
              <a:off x="7506650" y="5800645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endParaRPr lang="en-US" sz="2300" baseline="-25000" dirty="0"/>
            </a:p>
          </p:txBody>
        </p:sp>
        <p:cxnSp>
          <p:nvCxnSpPr>
            <p:cNvPr id="99" name="Straight Connector 98"/>
            <p:cNvCxnSpPr/>
            <p:nvPr/>
          </p:nvCxnSpPr>
          <p:spPr>
            <a:xfrm flipH="1">
              <a:off x="7309039" y="6034800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Rectangle 99"/>
            <p:cNvSpPr/>
            <p:nvPr/>
          </p:nvSpPr>
          <p:spPr>
            <a:xfrm>
              <a:off x="6615354" y="5811662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520987" y="2875394"/>
            <a:ext cx="1718465" cy="1374433"/>
            <a:chOff x="4772884" y="5483567"/>
            <a:chExt cx="1718465" cy="1374433"/>
          </a:xfrm>
        </p:grpSpPr>
        <p:sp>
          <p:nvSpPr>
            <p:cNvPr id="102" name="Rectangle 101"/>
            <p:cNvSpPr/>
            <p:nvPr/>
          </p:nvSpPr>
          <p:spPr>
            <a:xfrm>
              <a:off x="5386191" y="5919746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03" name="Straight Connector 102"/>
            <p:cNvCxnSpPr/>
            <p:nvPr/>
          </p:nvCxnSpPr>
          <p:spPr>
            <a:xfrm flipH="1">
              <a:off x="5167690" y="614288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2700000">
              <a:off x="5702056" y="641996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5850481" y="6411724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OH</a:t>
              </a:r>
              <a:endParaRPr lang="en-US" sz="2300" dirty="0"/>
            </a:p>
          </p:txBody>
        </p:sp>
        <p:grpSp>
          <p:nvGrpSpPr>
            <p:cNvPr id="106" name="Group 105"/>
            <p:cNvGrpSpPr/>
            <p:nvPr/>
          </p:nvGrpSpPr>
          <p:grpSpPr>
            <a:xfrm flipH="1">
              <a:off x="5769641" y="5779564"/>
              <a:ext cx="48235" cy="267712"/>
              <a:chOff x="7285528" y="831405"/>
              <a:chExt cx="48235" cy="267712"/>
            </a:xfrm>
          </p:grpSpPr>
          <p:cxnSp>
            <p:nvCxnSpPr>
              <p:cNvPr id="109" name="Straight Connector 108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Rectangle 106"/>
            <p:cNvSpPr/>
            <p:nvPr/>
          </p:nvSpPr>
          <p:spPr>
            <a:xfrm>
              <a:off x="5793325" y="5483567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4772884" y="5919746"/>
              <a:ext cx="820279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</a:t>
              </a:r>
              <a:endParaRPr lang="en-US" sz="230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77819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721751" y="2703683"/>
            <a:ext cx="2019857" cy="1374433"/>
            <a:chOff x="7965676" y="516270"/>
            <a:chExt cx="2019857" cy="1374433"/>
          </a:xfrm>
        </p:grpSpPr>
        <p:sp>
          <p:nvSpPr>
            <p:cNvPr id="13" name="Rectangle 12"/>
            <p:cNvSpPr/>
            <p:nvPr/>
          </p:nvSpPr>
          <p:spPr>
            <a:xfrm>
              <a:off x="8880375" y="952449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8661874" y="117558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2700000">
              <a:off x="9196240" y="1452666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9344665" y="1444427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grpSp>
          <p:nvGrpSpPr>
            <p:cNvPr id="17" name="Group 16"/>
            <p:cNvGrpSpPr/>
            <p:nvPr/>
          </p:nvGrpSpPr>
          <p:grpSpPr>
            <a:xfrm flipH="1">
              <a:off x="9263825" y="812267"/>
              <a:ext cx="48235" cy="267712"/>
              <a:chOff x="7285528" y="831405"/>
              <a:chExt cx="48235" cy="267712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 rot="2700000" flipH="1">
                <a:off x="7178379" y="987765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2700000" flipH="1">
                <a:off x="7222411" y="938554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Rectangle 17"/>
            <p:cNvSpPr/>
            <p:nvPr/>
          </p:nvSpPr>
          <p:spPr>
            <a:xfrm>
              <a:off x="9287509" y="516270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965676" y="952449"/>
              <a:ext cx="773376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endParaRPr lang="en-US" sz="2300" baseline="-25000" dirty="0"/>
            </a:p>
          </p:txBody>
        </p:sp>
      </p:grpSp>
      <p:sp>
        <p:nvSpPr>
          <p:cNvPr id="76" name="Rectangle 75"/>
          <p:cNvSpPr/>
          <p:nvPr/>
        </p:nvSpPr>
        <p:spPr>
          <a:xfrm>
            <a:off x="4067231" y="3154786"/>
            <a:ext cx="378630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>
              <a:defRPr/>
            </a:pPr>
            <a:r>
              <a:rPr lang="en-US" sz="2500" dirty="0" smtClean="0">
                <a:latin typeface="Century Gothic" panose="020B0502020202020204" pitchFamily="34" charset="0"/>
              </a:rPr>
              <a:t>+</a:t>
            </a:r>
            <a:endParaRPr lang="en-US" sz="2500" dirty="0">
              <a:latin typeface="Century Gothic" panose="020B0502020202020204" pitchFamily="34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4736906" y="3154786"/>
            <a:ext cx="64152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>
              <a:defRPr/>
            </a:pPr>
            <a:r>
              <a:rPr lang="en-US" sz="2500" dirty="0" smtClean="0">
                <a:latin typeface="Century Gothic" panose="020B0502020202020204" pitchFamily="34" charset="0"/>
              </a:rPr>
              <a:t>Na</a:t>
            </a:r>
            <a:endParaRPr lang="en-US" sz="2500" dirty="0">
              <a:latin typeface="Century Gothic" panose="020B0502020202020204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3367403" y="3630694"/>
            <a:ext cx="386644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>
              <a:defRPr/>
            </a:pPr>
            <a:r>
              <a:rPr lang="en-US" sz="2300" dirty="0" smtClean="0">
                <a:latin typeface="Century Gothic" panose="020B0502020202020204" pitchFamily="34" charset="0"/>
              </a:rPr>
              <a:t>H</a:t>
            </a:r>
            <a:endParaRPr lang="en-US" sz="2300" dirty="0"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7174" y="179666"/>
            <a:ext cx="11514411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ორგანული მჟავეების ქიმიური თვისებები </a:t>
            </a:r>
            <a:r>
              <a:rPr lang="ka-GE" sz="2800" b="1" dirty="0" err="1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ძმარმჟავის</a:t>
            </a:r>
            <a:r>
              <a:rPr lang="ka-GE" sz="2800" b="1" dirty="0" smtClean="0">
                <a:solidFill>
                  <a:schemeClr val="accent2">
                    <a:lumMod val="50000"/>
                  </a:schemeClr>
                </a:solidFill>
                <a:latin typeface="BPG Nateli Mtavruli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მაგალითზე:</a:t>
            </a:r>
            <a:endParaRPr lang="en-US" sz="2800" dirty="0" smtClean="0">
              <a:solidFill>
                <a:schemeClr val="accent2">
                  <a:lumMod val="50000"/>
                </a:schemeClr>
              </a:solidFill>
              <a:effectLst/>
              <a:latin typeface="BPG Nateli Mtavruli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748300" y="1108743"/>
            <a:ext cx="8433713" cy="492588"/>
            <a:chOff x="1748300" y="1108743"/>
            <a:chExt cx="8433713" cy="492588"/>
          </a:xfrm>
        </p:grpSpPr>
        <p:sp>
          <p:nvSpPr>
            <p:cNvPr id="2" name="Rectangle 1"/>
            <p:cNvSpPr/>
            <p:nvPr/>
          </p:nvSpPr>
          <p:spPr>
            <a:xfrm>
              <a:off x="1748300" y="1108743"/>
              <a:ext cx="1822935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>
                  <a:latin typeface="Century Gothic" panose="020B0502020202020204" pitchFamily="34" charset="0"/>
                </a:rPr>
                <a:t>CH</a:t>
              </a:r>
              <a:r>
                <a:rPr lang="en-US" sz="2500" baseline="-25000" dirty="0">
                  <a:latin typeface="Century Gothic" panose="020B0502020202020204" pitchFamily="34" charset="0"/>
                </a:rPr>
                <a:t>3</a:t>
              </a:r>
              <a:r>
                <a:rPr lang="en-US" sz="2500" dirty="0">
                  <a:latin typeface="Century Gothic" panose="020B0502020202020204" pitchFamily="34" charset="0"/>
                </a:rPr>
                <a:t>COOH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862279" y="1108743"/>
              <a:ext cx="37863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+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531954" y="1108743"/>
              <a:ext cx="641522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Na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>
              <a:off x="5464521" y="1362804"/>
              <a:ext cx="88265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/>
            <p:cNvSpPr/>
            <p:nvPr/>
          </p:nvSpPr>
          <p:spPr>
            <a:xfrm>
              <a:off x="6638216" y="1124277"/>
              <a:ext cx="2060179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CH</a:t>
              </a:r>
              <a:r>
                <a:rPr lang="en-US" sz="2500" baseline="-25000" dirty="0" smtClean="0">
                  <a:latin typeface="Century Gothic" panose="020B0502020202020204" pitchFamily="34" charset="0"/>
                </a:rPr>
                <a:t>3</a:t>
              </a:r>
              <a:r>
                <a:rPr lang="en-US" sz="2500" dirty="0" smtClean="0">
                  <a:latin typeface="Century Gothic" panose="020B0502020202020204" pitchFamily="34" charset="0"/>
                </a:rPr>
                <a:t>COONa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8989440" y="1124277"/>
              <a:ext cx="37863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+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9659113" y="1108743"/>
              <a:ext cx="52290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H</a:t>
              </a:r>
              <a:r>
                <a:rPr lang="en-US" sz="2500" baseline="-25000" dirty="0" smtClean="0">
                  <a:latin typeface="Century Gothic" panose="020B0502020202020204" pitchFamily="34" charset="0"/>
                </a:rPr>
                <a:t>2</a:t>
              </a:r>
              <a:endParaRPr lang="en-US" sz="2500" baseline="-25000" dirty="0">
                <a:latin typeface="Century Gothic" panose="020B0502020202020204" pitchFamily="34" charset="0"/>
              </a:endParaRPr>
            </a:p>
          </p:txBody>
        </p:sp>
      </p:grpSp>
      <p:cxnSp>
        <p:nvCxnSpPr>
          <p:cNvPr id="114" name="Straight Arrow Connector 113"/>
          <p:cNvCxnSpPr/>
          <p:nvPr/>
        </p:nvCxnSpPr>
        <p:spPr>
          <a:xfrm>
            <a:off x="5692775" y="3393313"/>
            <a:ext cx="8826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7171364" y="2735053"/>
            <a:ext cx="3430653" cy="1374433"/>
            <a:chOff x="7171364" y="2735053"/>
            <a:chExt cx="3430653" cy="1374433"/>
          </a:xfrm>
        </p:grpSpPr>
        <p:grpSp>
          <p:nvGrpSpPr>
            <p:cNvPr id="115" name="Group 114"/>
            <p:cNvGrpSpPr/>
            <p:nvPr/>
          </p:nvGrpSpPr>
          <p:grpSpPr>
            <a:xfrm>
              <a:off x="7171364" y="2735053"/>
              <a:ext cx="2019857" cy="1374433"/>
              <a:chOff x="7965676" y="516270"/>
              <a:chExt cx="2019857" cy="1374433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8880375" y="952449"/>
                <a:ext cx="425116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C</a:t>
                </a:r>
                <a:endParaRPr lang="en-US" sz="2300" dirty="0"/>
              </a:p>
            </p:txBody>
          </p:sp>
          <p:cxnSp>
            <p:nvCxnSpPr>
              <p:cNvPr id="117" name="Straight Connector 116"/>
              <p:cNvCxnSpPr/>
              <p:nvPr/>
            </p:nvCxnSpPr>
            <p:spPr>
              <a:xfrm flipH="1">
                <a:off x="8661874" y="1175587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rot="2700000">
                <a:off x="9196240" y="1452666"/>
                <a:ext cx="218501" cy="420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9" name="Rectangle 118"/>
              <p:cNvSpPr/>
              <p:nvPr/>
            </p:nvSpPr>
            <p:spPr>
              <a:xfrm>
                <a:off x="9344665" y="1444427"/>
                <a:ext cx="640868" cy="4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O</a:t>
                </a:r>
                <a:endParaRPr lang="en-US" sz="2300" dirty="0"/>
              </a:p>
            </p:txBody>
          </p:sp>
          <p:grpSp>
            <p:nvGrpSpPr>
              <p:cNvPr id="120" name="Group 119"/>
              <p:cNvGrpSpPr/>
              <p:nvPr/>
            </p:nvGrpSpPr>
            <p:grpSpPr>
              <a:xfrm flipH="1">
                <a:off x="9263825" y="812267"/>
                <a:ext cx="48235" cy="267712"/>
                <a:chOff x="7285528" y="831405"/>
                <a:chExt cx="48235" cy="267712"/>
              </a:xfrm>
            </p:grpSpPr>
            <p:cxnSp>
              <p:nvCxnSpPr>
                <p:cNvPr id="123" name="Straight Connector 122"/>
                <p:cNvCxnSpPr/>
                <p:nvPr/>
              </p:nvCxnSpPr>
              <p:spPr>
                <a:xfrm rot="2700000" flipH="1">
                  <a:off x="7178379" y="987765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rot="2700000" flipH="1">
                  <a:off x="7222411" y="938554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1" name="Rectangle 120"/>
              <p:cNvSpPr/>
              <p:nvPr/>
            </p:nvSpPr>
            <p:spPr>
              <a:xfrm>
                <a:off x="9287509" y="516270"/>
                <a:ext cx="441146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O</a:t>
                </a:r>
                <a:endParaRPr lang="en-US" sz="2300" dirty="0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7965676" y="952449"/>
                <a:ext cx="773376" cy="4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CH</a:t>
                </a:r>
                <a:r>
                  <a:rPr lang="en-US" sz="2300" baseline="-25000" dirty="0" smtClean="0">
                    <a:latin typeface="Century Gothic" panose="020B0502020202020204" pitchFamily="34" charset="0"/>
                  </a:rPr>
                  <a:t>3</a:t>
                </a:r>
                <a:endParaRPr lang="en-US" sz="2300" baseline="-25000" dirty="0"/>
              </a:p>
            </p:txBody>
          </p:sp>
        </p:grpSp>
        <p:sp>
          <p:nvSpPr>
            <p:cNvPr id="125" name="Rectangle 124"/>
            <p:cNvSpPr/>
            <p:nvPr/>
          </p:nvSpPr>
          <p:spPr>
            <a:xfrm>
              <a:off x="9516844" y="3186156"/>
              <a:ext cx="37863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+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10197740" y="3187669"/>
              <a:ext cx="404277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H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8820369" y="3663210"/>
              <a:ext cx="60465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457200">
                <a:defRPr/>
              </a:pPr>
              <a:r>
                <a:rPr lang="en-US" sz="2300" dirty="0" smtClean="0">
                  <a:latin typeface="Century Gothic" panose="020B0502020202020204" pitchFamily="34" charset="0"/>
                </a:rPr>
                <a:t>Na</a:t>
              </a:r>
              <a:endParaRPr lang="en-US" sz="23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99721" y="1670147"/>
            <a:ext cx="2587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 smtClean="0"/>
              <a:t>ძმარმჟავა ნატრიუმის მარილი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0308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111" grpId="0"/>
      <p:bldP spid="113" grpId="0"/>
      <p:bldP spid="7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1478</TotalTime>
  <Words>292</Words>
  <Application>Microsoft Office PowerPoint</Application>
  <PresentationFormat>Widescreen</PresentationFormat>
  <Paragraphs>260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Bolnisi Mtavruli</vt:lpstr>
      <vt:lpstr>BPG Classic Medium</vt:lpstr>
      <vt:lpstr>BPG Nateli Mtavruli</vt:lpstr>
      <vt:lpstr>Calibri</vt:lpstr>
      <vt:lpstr>Century Gothic</vt:lpstr>
      <vt:lpstr>Sylfaen</vt:lpstr>
      <vt:lpstr>Times New Roman</vt:lpstr>
      <vt:lpstr>Trebuchet MS</vt:lpstr>
      <vt:lpstr>Wingdings 3</vt:lpstr>
      <vt:lpstr>Facet</vt:lpstr>
      <vt:lpstr>ChemSketch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WIN7U</dc:creator>
  <cp:lastModifiedBy>CYBERNETICS</cp:lastModifiedBy>
  <cp:revision>266</cp:revision>
  <dcterms:created xsi:type="dcterms:W3CDTF">2014-12-10T20:18:49Z</dcterms:created>
  <dcterms:modified xsi:type="dcterms:W3CDTF">2020-11-26T11:34:48Z</dcterms:modified>
</cp:coreProperties>
</file>