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64" r:id="rId4"/>
    <p:sldId id="256" r:id="rId5"/>
    <p:sldId id="257" r:id="rId6"/>
    <p:sldId id="258" r:id="rId7"/>
    <p:sldId id="259" r:id="rId8"/>
  </p:sldIdLst>
  <p:sldSz cx="12192000" cy="6858000"/>
  <p:notesSz cx="6858000" cy="9144000"/>
  <p:embeddedFontLst>
    <p:embeddedFont>
      <p:font typeface="Bookman Old Style" panose="02050604050505020204" pitchFamily="18" charset="0"/>
      <p:regular r:id="rId10"/>
      <p:bold r:id="rId11"/>
      <p:italic r:id="rId12"/>
      <p:boldItalic r:id="rId13"/>
    </p:embeddedFont>
    <p:embeddedFont>
      <p:font typeface="BPG Arial" panose="020B0604020202020204" pitchFamily="34" charset="0"/>
      <p:regular r:id="rId14"/>
    </p:embeddedFont>
    <p:embeddedFont>
      <p:font typeface="BPG Classic Medium" panose="020B0604020202020204" pitchFamily="34" charset="0"/>
      <p:regular r:id="rId15"/>
    </p:embeddedFont>
    <p:embeddedFont>
      <p:font typeface="BPG DedaEna" panose="020B0604020202020204" pitchFamily="34" charset="0"/>
      <p:regular r:id="rId16"/>
    </p:embeddedFont>
    <p:embeddedFont>
      <p:font typeface="BPG Mrgvlovani Caps 2010" panose="02000503000000020004" pitchFamily="2" charset="0"/>
      <p:regular r:id="rId17"/>
    </p:embeddedFont>
    <p:embeddedFont>
      <p:font typeface="BPG Nateli Mtavruli" panose="02000503000000020002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ylfaen" panose="010A0502050306030303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0"/>
    <a:srgbClr val="3E83BB"/>
    <a:srgbClr val="7FADD8"/>
    <a:srgbClr val="DF2E28"/>
    <a:srgbClr val="3366FF"/>
    <a:srgbClr val="000000"/>
    <a:srgbClr val="66CCFF"/>
    <a:srgbClr val="FF3300"/>
    <a:srgbClr val="FF0000"/>
    <a:srgbClr val="F60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94" autoAdjust="0"/>
  </p:normalViewPr>
  <p:slideViewPr>
    <p:cSldViewPr snapToGrid="0" showGuides="1">
      <p:cViewPr varScale="1">
        <p:scale>
          <a:sx n="88" d="100"/>
          <a:sy n="88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F3469-557C-46FE-BC92-13D443A69DB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11AD2-11B5-4CBF-8435-0DE5DE1D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ატომების უნარი თავისკენ მიიზიდონ ბმაში მონაწილე ელექტრონები განიზომება სიდიდით, რომელსაც ეწოდა ელექტროუარყოფითობა.</a:t>
            </a:r>
            <a:br>
              <a:rPr lang="ka-G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რაც უფრო მეტად აქვს გამოხატული ელემენტს ეს უნარი, მით მეტია მისი ელექტროუარყოფითობა.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▶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11AD2-11B5-4CBF-8435-0DE5DE1D9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მოგეხსენებათ, მაგალითად, ნახშირბადის ატომის ელექტრონული კონფიგურაცია გამარტივებული სახით შეიძლება ასე წარმოვიდგინოთ. ხოლო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მისსავე პერიოდში არსებული ელემენტების კი 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ასე. ამგვარ მწკრივში აღსანიშნავია ორი ტენდენცია იმის მიხედვით: თუ რამდენად ააქვთ წარმოდგენილ ატომებს ბოლო შრე შევსებული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ნახევარზე ნაკლებად თუ მეტად.</a:t>
            </a:r>
            <a:endParaRPr lang="ka-GE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როგორც ცნობილია პირველებს ურჩევნიათ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ელექტრონების გაცემა ხოლო ნახევარზე მეტად შევსებულ შემთხვევაში, ელექტრონების მიერთება.</a:t>
            </a:r>
          </a:p>
          <a:p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მატერიალური ნაწილაკების აღნიშნული ქცევის უპირატესობებისათვის მოცემულ სლაიდზე </a:t>
            </a:r>
            <a:r>
              <a:rPr lang="ka-G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ილუსტრირდება</a:t>
            </a:r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მათთან ასოცირებული ატრიბუტიკა. სადაც ჩანს, ელემენტის აღმდგენი და </a:t>
            </a:r>
            <a:r>
              <a:rPr lang="ka-G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დამჟანგველი</a:t>
            </a:r>
            <a:r>
              <a:rPr lang="ka-G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თვისებებისათვის დამახასიათებელი თანმდევი ნიშნები.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როგორც </a:t>
            </a:r>
            <a:r>
              <a:rPr lang="ka-G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ელექტრონო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-დონორებისათვის ასევე </a:t>
            </a:r>
            <a:r>
              <a:rPr lang="ka-G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ელექტრონო-აქცეპტორებისათვის</a:t>
            </a:r>
            <a:r>
              <a:rPr lang="ka-G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1AD2-11B5-4CBF-8435-0DE5DE1D9C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2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2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0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1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8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2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4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81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359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1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2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1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23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39E5-9785-4F4B-86BE-FE47BF1A11F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F67C-D95A-4145-9A48-864FD91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29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2" y="910491"/>
            <a:ext cx="10107936" cy="568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198"/>
            <a:ext cx="12192000" cy="624166"/>
          </a:xfrm>
        </p:spPr>
        <p:txBody>
          <a:bodyPr>
            <a:normAutofit fontScale="90000"/>
          </a:bodyPr>
          <a:lstStyle/>
          <a:p>
            <a:r>
              <a:rPr lang="ka-GE" sz="4000" dirty="0">
                <a:solidFill>
                  <a:schemeClr val="bg1">
                    <a:lumMod val="50000"/>
                  </a:schemeClr>
                </a:solidFill>
                <a:latin typeface="BPG Nateli Mtavruli" panose="02000503000000020002" pitchFamily="2" charset="0"/>
              </a:rPr>
              <a:t>ელემენტის</a:t>
            </a:r>
            <a:r>
              <a:rPr lang="ka-GE" sz="4000" b="1" dirty="0">
                <a:latin typeface="BPG Nateli Mtavruli" panose="02000503000000020002" pitchFamily="2" charset="0"/>
              </a:rPr>
              <a:t> </a:t>
            </a:r>
            <a:r>
              <a:rPr lang="ka-GE" sz="4000" b="1" dirty="0">
                <a:solidFill>
                  <a:srgbClr val="0070C0"/>
                </a:solidFill>
                <a:latin typeface="BPG Nateli Mtavruli" panose="02000503000000020002" pitchFamily="2" charset="0"/>
              </a:rPr>
              <a:t>ელექტროუარყოფითობა</a:t>
            </a:r>
            <a:endParaRPr lang="en-US" sz="4000" b="1" dirty="0">
              <a:solidFill>
                <a:srgbClr val="0070C0"/>
              </a:solidFill>
              <a:latin typeface="BPG Nateli Mtavruli" panose="02000503000000020002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30" y="1273854"/>
            <a:ext cx="9340540" cy="496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1652954" y="3962400"/>
            <a:ext cx="726830" cy="726830"/>
          </a:xfrm>
          <a:prstGeom prst="donut">
            <a:avLst>
              <a:gd name="adj" fmla="val 11655"/>
            </a:avLst>
          </a:prstGeom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9914766" y="2028093"/>
            <a:ext cx="726830" cy="726830"/>
          </a:xfrm>
          <a:prstGeom prst="donut">
            <a:avLst>
              <a:gd name="adj" fmla="val 11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repeatCount="6000" accel="20000" decel="2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6000" accel="20000" decel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Box 456"/>
          <p:cNvSpPr txBox="1"/>
          <p:nvPr/>
        </p:nvSpPr>
        <p:spPr>
          <a:xfrm>
            <a:off x="111852" y="5631162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Li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82038" y="5437450"/>
            <a:ext cx="685439" cy="1310754"/>
            <a:chOff x="882038" y="5437450"/>
            <a:chExt cx="685439" cy="13107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038" y="5437450"/>
              <a:ext cx="384081" cy="1310754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555" y="5437450"/>
              <a:ext cx="384081" cy="131075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994729" y="5915175"/>
              <a:ext cx="272375" cy="369332"/>
              <a:chOff x="4066398" y="3312000"/>
              <a:chExt cx="272375" cy="369332"/>
            </a:xfrm>
          </p:grpSpPr>
          <p:sp>
            <p:nvSpPr>
              <p:cNvPr id="459" name="Rounded Rectangle 458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95102" y="5912786"/>
              <a:ext cx="272375" cy="369332"/>
              <a:chOff x="4366771" y="3309611"/>
              <a:chExt cx="272375" cy="369332"/>
            </a:xfrm>
          </p:grpSpPr>
          <p:sp>
            <p:nvSpPr>
              <p:cNvPr id="461" name="Rounded Rectangle 460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TextBox 461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</p:grpSp>
      <p:sp>
        <p:nvSpPr>
          <p:cNvPr id="490" name="TextBox 489"/>
          <p:cNvSpPr txBox="1"/>
          <p:nvPr/>
        </p:nvSpPr>
        <p:spPr>
          <a:xfrm>
            <a:off x="1976265" y="4672645"/>
            <a:ext cx="110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Be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805066" y="4478933"/>
            <a:ext cx="685439" cy="1310754"/>
            <a:chOff x="2805066" y="4478933"/>
            <a:chExt cx="685439" cy="1310754"/>
          </a:xfrm>
        </p:grpSpPr>
        <p:pic>
          <p:nvPicPr>
            <p:cNvPr id="489" name="Picture 4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5066" y="4478933"/>
              <a:ext cx="384081" cy="1310754"/>
            </a:xfrm>
            <a:prstGeom prst="rect">
              <a:avLst/>
            </a:prstGeom>
          </p:spPr>
        </p:pic>
        <p:pic>
          <p:nvPicPr>
            <p:cNvPr id="491" name="Picture 4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583" y="4478933"/>
              <a:ext cx="384081" cy="1310754"/>
            </a:xfrm>
            <a:prstGeom prst="rect">
              <a:avLst/>
            </a:prstGeom>
          </p:spPr>
        </p:pic>
        <p:grpSp>
          <p:nvGrpSpPr>
            <p:cNvPr id="492" name="Group 491"/>
            <p:cNvGrpSpPr/>
            <p:nvPr/>
          </p:nvGrpSpPr>
          <p:grpSpPr>
            <a:xfrm>
              <a:off x="2917757" y="4956658"/>
              <a:ext cx="272375" cy="369332"/>
              <a:chOff x="4066398" y="3312000"/>
              <a:chExt cx="272375" cy="369332"/>
            </a:xfrm>
          </p:grpSpPr>
          <p:sp>
            <p:nvSpPr>
              <p:cNvPr id="498" name="Rounded Rectangle 497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TextBox 498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3218130" y="4954269"/>
              <a:ext cx="272375" cy="369332"/>
              <a:chOff x="4366771" y="3309611"/>
              <a:chExt cx="272375" cy="3693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TextBox 496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</p:grpSp>
      <p:sp>
        <p:nvSpPr>
          <p:cNvPr id="530" name="TextBox 529"/>
          <p:cNvSpPr txBox="1"/>
          <p:nvPr/>
        </p:nvSpPr>
        <p:spPr>
          <a:xfrm>
            <a:off x="3758933" y="3714129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B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458781" y="3520417"/>
            <a:ext cx="685439" cy="1310754"/>
            <a:chOff x="4458781" y="3520417"/>
            <a:chExt cx="685439" cy="1310754"/>
          </a:xfrm>
        </p:grpSpPr>
        <p:pic>
          <p:nvPicPr>
            <p:cNvPr id="529" name="Picture 5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8781" y="3520417"/>
              <a:ext cx="384081" cy="1310754"/>
            </a:xfrm>
            <a:prstGeom prst="rect">
              <a:avLst/>
            </a:prstGeom>
          </p:spPr>
        </p:pic>
        <p:pic>
          <p:nvPicPr>
            <p:cNvPr id="531" name="Picture 5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5298" y="3520417"/>
              <a:ext cx="384081" cy="1310754"/>
            </a:xfrm>
            <a:prstGeom prst="rect">
              <a:avLst/>
            </a:prstGeom>
          </p:spPr>
        </p:pic>
        <p:grpSp>
          <p:nvGrpSpPr>
            <p:cNvPr id="532" name="Group 531"/>
            <p:cNvGrpSpPr/>
            <p:nvPr/>
          </p:nvGrpSpPr>
          <p:grpSpPr>
            <a:xfrm>
              <a:off x="4571472" y="3998142"/>
              <a:ext cx="272375" cy="369332"/>
              <a:chOff x="4066398" y="3312000"/>
              <a:chExt cx="272375" cy="369332"/>
            </a:xfrm>
          </p:grpSpPr>
          <p:sp>
            <p:nvSpPr>
              <p:cNvPr id="538" name="Rounded Rectangle 537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TextBox 538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533" name="Group 532"/>
            <p:cNvGrpSpPr/>
            <p:nvPr/>
          </p:nvGrpSpPr>
          <p:grpSpPr>
            <a:xfrm>
              <a:off x="4871845" y="3995753"/>
              <a:ext cx="272375" cy="369332"/>
              <a:chOff x="4366771" y="3309611"/>
              <a:chExt cx="272375" cy="369332"/>
            </a:xfrm>
          </p:grpSpPr>
          <p:sp>
            <p:nvSpPr>
              <p:cNvPr id="536" name="Rounded Rectangle 535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TextBox 536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</p:grpSp>
      </p:grpSp>
      <p:sp>
        <p:nvSpPr>
          <p:cNvPr id="550" name="TextBox 549"/>
          <p:cNvSpPr txBox="1"/>
          <p:nvPr/>
        </p:nvSpPr>
        <p:spPr>
          <a:xfrm>
            <a:off x="5436886" y="2755613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33930" y="2111246"/>
            <a:ext cx="1312650" cy="751448"/>
            <a:chOff x="5133930" y="2111246"/>
            <a:chExt cx="1312650" cy="751448"/>
          </a:xfrm>
        </p:grpSpPr>
        <p:grpSp>
          <p:nvGrpSpPr>
            <p:cNvPr id="14" name="Group 13"/>
            <p:cNvGrpSpPr/>
            <p:nvPr/>
          </p:nvGrpSpPr>
          <p:grpSpPr>
            <a:xfrm rot="16200000">
              <a:off x="5459717" y="1875832"/>
              <a:ext cx="661075" cy="1312650"/>
              <a:chOff x="6206595" y="2560005"/>
              <a:chExt cx="661075" cy="1312650"/>
            </a:xfrm>
          </p:grpSpPr>
          <p:pic>
            <p:nvPicPr>
              <p:cNvPr id="549" name="Picture 5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595" y="2560005"/>
                <a:ext cx="384081" cy="1310754"/>
              </a:xfrm>
              <a:prstGeom prst="rect">
                <a:avLst/>
              </a:prstGeom>
            </p:spPr>
          </p:pic>
          <p:pic>
            <p:nvPicPr>
              <p:cNvPr id="551" name="Picture 5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589" y="2561901"/>
                <a:ext cx="384081" cy="1310754"/>
              </a:xfrm>
              <a:prstGeom prst="rect">
                <a:avLst/>
              </a:prstGeom>
            </p:spPr>
          </p:pic>
        </p:grpSp>
        <p:grpSp>
          <p:nvGrpSpPr>
            <p:cNvPr id="552" name="Group 551"/>
            <p:cNvGrpSpPr/>
            <p:nvPr/>
          </p:nvGrpSpPr>
          <p:grpSpPr>
            <a:xfrm>
              <a:off x="5653118" y="2422382"/>
              <a:ext cx="272375" cy="369332"/>
              <a:chOff x="4066398" y="3312000"/>
              <a:chExt cx="272375" cy="369332"/>
            </a:xfrm>
          </p:grpSpPr>
          <p:sp>
            <p:nvSpPr>
              <p:cNvPr id="558" name="Rounded Rectangle 557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TextBox 558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5647738" y="2111246"/>
              <a:ext cx="272375" cy="369332"/>
              <a:chOff x="4366771" y="3309611"/>
              <a:chExt cx="272375" cy="369332"/>
            </a:xfrm>
          </p:grpSpPr>
          <p:sp>
            <p:nvSpPr>
              <p:cNvPr id="556" name="Rounded Rectangle 555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TextBox 556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</p:grpSp>
      </p:grpSp>
      <p:sp>
        <p:nvSpPr>
          <p:cNvPr id="34" name="Curved Right Arrow 33"/>
          <p:cNvSpPr/>
          <p:nvPr/>
        </p:nvSpPr>
        <p:spPr>
          <a:xfrm rot="1800000" flipV="1">
            <a:off x="350963" y="42005"/>
            <a:ext cx="1546249" cy="2879981"/>
          </a:xfrm>
          <a:prstGeom prst="curvedRightArrow">
            <a:avLst>
              <a:gd name="adj1" fmla="val 20338"/>
              <a:gd name="adj2" fmla="val 41924"/>
              <a:gd name="adj3" fmla="val 41769"/>
            </a:avLst>
          </a:prstGeom>
          <a:solidFill>
            <a:srgbClr val="DF2E2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096" y="3115626"/>
            <a:ext cx="5303520" cy="3691280"/>
          </a:xfrm>
          <a:prstGeom prst="roundRect">
            <a:avLst/>
          </a:prstGeom>
          <a:solidFill>
            <a:srgbClr val="DF2E28">
              <a:alpha val="14902"/>
            </a:srgbClr>
          </a:solidFill>
          <a:ln>
            <a:solidFill>
              <a:srgbClr val="A41F1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2" name="Rounded Rectangle 691"/>
          <p:cNvSpPr/>
          <p:nvPr/>
        </p:nvSpPr>
        <p:spPr>
          <a:xfrm>
            <a:off x="6847024" y="38006"/>
            <a:ext cx="5303520" cy="3145647"/>
          </a:xfrm>
          <a:prstGeom prst="roundRect">
            <a:avLst/>
          </a:prstGeom>
          <a:solidFill>
            <a:srgbClr val="2A33DE">
              <a:alpha val="14902"/>
            </a:srgbClr>
          </a:solidFill>
          <a:ln>
            <a:solidFill>
              <a:srgbClr val="211AA4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3397" y="-100390"/>
            <a:ext cx="321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400" dirty="0">
                <a:solidFill>
                  <a:srgbClr val="C00000"/>
                </a:solidFill>
                <a:latin typeface="BPG DedaEna" panose="020B0604020202020204" pitchFamily="34" charset="0"/>
              </a:rPr>
              <a:t>ურჩევნიათ </a:t>
            </a:r>
            <a:endParaRPr lang="en-US" sz="2400" dirty="0">
              <a:solidFill>
                <a:srgbClr val="C00000"/>
              </a:solidFill>
              <a:latin typeface="BPG DedaEn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2400" dirty="0">
                <a:solidFill>
                  <a:srgbClr val="C00000"/>
                </a:solidFill>
                <a:latin typeface="BPG DedaEna" panose="020B0604020202020204" pitchFamily="34" charset="0"/>
              </a:rPr>
              <a:t>ელექტრონების გაცემა</a:t>
            </a:r>
            <a:endParaRPr lang="en-US" sz="2400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693" name="TextBox 692"/>
          <p:cNvSpPr txBox="1"/>
          <p:nvPr/>
        </p:nvSpPr>
        <p:spPr>
          <a:xfrm>
            <a:off x="8979262" y="5595975"/>
            <a:ext cx="3212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a-GE" sz="2400" dirty="0">
                <a:solidFill>
                  <a:srgbClr val="211AA4"/>
                </a:solidFill>
                <a:latin typeface="BPG DedaEna" panose="020B0604020202020204" pitchFamily="34" charset="0"/>
              </a:rPr>
              <a:t>ურჩევნიათ </a:t>
            </a:r>
            <a:br>
              <a:rPr lang="en-US" sz="2400" dirty="0">
                <a:solidFill>
                  <a:srgbClr val="211AA4"/>
                </a:solidFill>
                <a:latin typeface="BPG DedaEna" panose="020B0604020202020204" pitchFamily="34" charset="0"/>
              </a:rPr>
            </a:br>
            <a:r>
              <a:rPr lang="ka-GE" sz="2400" dirty="0">
                <a:solidFill>
                  <a:srgbClr val="211AA4"/>
                </a:solidFill>
                <a:latin typeface="BPG DedaEna" panose="020B0604020202020204" pitchFamily="34" charset="0"/>
              </a:rPr>
              <a:t>ელექტრონების მიღება</a:t>
            </a:r>
            <a:endParaRPr lang="en-US" sz="2400" dirty="0">
              <a:solidFill>
                <a:srgbClr val="211AA4"/>
              </a:solidFill>
              <a:latin typeface="BPG DedaEna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831071" y="1930132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37897" y="1738316"/>
            <a:ext cx="728793" cy="1310754"/>
            <a:chOff x="7137897" y="1738316"/>
            <a:chExt cx="728793" cy="1310754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194060" y="1738316"/>
              <a:ext cx="384081" cy="1310754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482609" y="1738316"/>
              <a:ext cx="384081" cy="1310754"/>
            </a:xfrm>
            <a:prstGeom prst="rect">
              <a:avLst/>
            </a:prstGeom>
          </p:spPr>
        </p:pic>
        <p:grpSp>
          <p:nvGrpSpPr>
            <p:cNvPr id="222" name="Group 221"/>
            <p:cNvGrpSpPr/>
            <p:nvPr/>
          </p:nvGrpSpPr>
          <p:grpSpPr>
            <a:xfrm>
              <a:off x="7439101" y="2216041"/>
              <a:ext cx="272375" cy="369332"/>
              <a:chOff x="4066398" y="3312000"/>
              <a:chExt cx="272375" cy="369332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137897" y="2213652"/>
              <a:ext cx="272375" cy="369332"/>
              <a:chOff x="4366771" y="3309611"/>
              <a:chExt cx="272375" cy="369332"/>
            </a:xfrm>
          </p:grpSpPr>
          <p:sp>
            <p:nvSpPr>
              <p:cNvPr id="224" name="Rounded Rectangle 223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</p:grpSp>
      </p:grpSp>
      <p:sp>
        <p:nvSpPr>
          <p:cNvPr id="232" name="TextBox 231"/>
          <p:cNvSpPr txBox="1"/>
          <p:nvPr/>
        </p:nvSpPr>
        <p:spPr>
          <a:xfrm>
            <a:off x="9655824" y="1106548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O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962650" y="914732"/>
            <a:ext cx="728793" cy="1310754"/>
            <a:chOff x="8962650" y="914732"/>
            <a:chExt cx="728793" cy="1310754"/>
          </a:xfrm>
        </p:grpSpPr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018813" y="914732"/>
              <a:ext cx="384081" cy="1310754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307362" y="914732"/>
              <a:ext cx="384081" cy="1310754"/>
            </a:xfrm>
            <a:prstGeom prst="rect">
              <a:avLst/>
            </a:prstGeom>
          </p:spPr>
        </p:pic>
        <p:grpSp>
          <p:nvGrpSpPr>
            <p:cNvPr id="234" name="Group 233"/>
            <p:cNvGrpSpPr/>
            <p:nvPr/>
          </p:nvGrpSpPr>
          <p:grpSpPr>
            <a:xfrm>
              <a:off x="9263854" y="1392457"/>
              <a:ext cx="272375" cy="369332"/>
              <a:chOff x="4066398" y="3312000"/>
              <a:chExt cx="272375" cy="369332"/>
            </a:xfrm>
          </p:grpSpPr>
          <p:sp>
            <p:nvSpPr>
              <p:cNvPr id="238" name="Rounded Rectangle 237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8962650" y="1390068"/>
              <a:ext cx="272375" cy="369332"/>
              <a:chOff x="4366771" y="3309611"/>
              <a:chExt cx="272375" cy="369332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</a:p>
            </p:txBody>
          </p:sp>
        </p:grpSp>
      </p:grpSp>
      <p:sp>
        <p:nvSpPr>
          <p:cNvPr id="242" name="TextBox 241"/>
          <p:cNvSpPr txBox="1"/>
          <p:nvPr/>
        </p:nvSpPr>
        <p:spPr>
          <a:xfrm>
            <a:off x="11480576" y="282964"/>
            <a:ext cx="88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Bookman Old Style" panose="02050604050505020204" pitchFamily="18" charset="0"/>
              </a:rPr>
              <a:t>F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787402" y="91148"/>
            <a:ext cx="728793" cy="1310754"/>
            <a:chOff x="10787402" y="91148"/>
            <a:chExt cx="728793" cy="1310754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843565" y="91148"/>
              <a:ext cx="384081" cy="1310754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132114" y="91148"/>
              <a:ext cx="384081" cy="1310754"/>
            </a:xfrm>
            <a:prstGeom prst="rect">
              <a:avLst/>
            </a:prstGeom>
          </p:spPr>
        </p:pic>
        <p:grpSp>
          <p:nvGrpSpPr>
            <p:cNvPr id="244" name="Group 243"/>
            <p:cNvGrpSpPr/>
            <p:nvPr/>
          </p:nvGrpSpPr>
          <p:grpSpPr>
            <a:xfrm>
              <a:off x="11088606" y="568873"/>
              <a:ext cx="272375" cy="369332"/>
              <a:chOff x="4066398" y="3312000"/>
              <a:chExt cx="272375" cy="369332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0787402" y="566484"/>
              <a:ext cx="272375" cy="369332"/>
              <a:chOff x="4366771" y="3309611"/>
              <a:chExt cx="272375" cy="369332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4395955" y="3362025"/>
                <a:ext cx="243191" cy="25146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4366771" y="3309611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</p:grpSp>
      </p:grpSp>
      <p:sp>
        <p:nvSpPr>
          <p:cNvPr id="263" name="Curved Right Arrow 262"/>
          <p:cNvSpPr/>
          <p:nvPr/>
        </p:nvSpPr>
        <p:spPr>
          <a:xfrm rot="2700000" flipH="1" flipV="1">
            <a:off x="10053418" y="3098410"/>
            <a:ext cx="1546249" cy="2879981"/>
          </a:xfrm>
          <a:prstGeom prst="curvedRightArrow">
            <a:avLst>
              <a:gd name="adj1" fmla="val 20338"/>
              <a:gd name="adj2" fmla="val 41924"/>
              <a:gd name="adj3" fmla="val 41769"/>
            </a:avLst>
          </a:prstGeom>
          <a:solidFill>
            <a:srgbClr val="3366FF">
              <a:alpha val="50196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60976"/>
              </p:ext>
            </p:extLst>
          </p:nvPr>
        </p:nvGraphicFramePr>
        <p:xfrm>
          <a:off x="1185879" y="1187297"/>
          <a:ext cx="40595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PG Mrgvlovani Caps 2010" panose="02000503000000020004" pitchFamily="2" charset="0"/>
                        </a:rPr>
                        <a:t>ელექტრონების დონორები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PG Mrgvlovani Caps 2010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C0000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ლითონები</a:t>
                      </a:r>
                      <a:endParaRPr lang="en-US" sz="1700" dirty="0">
                        <a:solidFill>
                          <a:srgbClr val="C0000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C0000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აღმდგენელები</a:t>
                      </a:r>
                      <a:endParaRPr lang="en-US" sz="1700" dirty="0">
                        <a:solidFill>
                          <a:srgbClr val="C0000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C0000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მცირევალენტიანები</a:t>
                      </a:r>
                      <a:endParaRPr lang="en-US" sz="1700" dirty="0">
                        <a:solidFill>
                          <a:srgbClr val="C0000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C0000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მრავალშრიანი ატომები</a:t>
                      </a:r>
                      <a:endParaRPr lang="en-US" sz="1700" dirty="0">
                        <a:solidFill>
                          <a:srgbClr val="C0000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5" name="Table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76340"/>
              </p:ext>
            </p:extLst>
          </p:nvPr>
        </p:nvGraphicFramePr>
        <p:xfrm>
          <a:off x="6482498" y="4243252"/>
          <a:ext cx="4059519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5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7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PG Mrgvlovani Caps 2010" panose="02000503000000020004" pitchFamily="2" charset="0"/>
                          <a:ea typeface="+mn-ea"/>
                          <a:cs typeface="+mn-cs"/>
                        </a:rPr>
                        <a:t>ელექტრონების აქცეპტორები</a:t>
                      </a:r>
                      <a:endParaRPr lang="en-US" sz="1700" b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PG Mrgvlovani Caps 2010" panose="02000503000000020004" pitchFamily="2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0000C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არალითონები</a:t>
                      </a:r>
                      <a:endParaRPr lang="en-US" sz="1700" dirty="0">
                        <a:solidFill>
                          <a:srgbClr val="0000C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0000C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დამჟავნგველები</a:t>
                      </a:r>
                      <a:endParaRPr lang="en-US" sz="1700" dirty="0">
                        <a:solidFill>
                          <a:srgbClr val="0000C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0000C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მაღალვალენტიანები</a:t>
                      </a:r>
                      <a:endParaRPr lang="en-US" sz="1700" dirty="0">
                        <a:solidFill>
                          <a:srgbClr val="0000C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1700" dirty="0">
                          <a:solidFill>
                            <a:srgbClr val="0000C0"/>
                          </a:solidFill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მცირეშრიანი ატომები</a:t>
                      </a:r>
                      <a:endParaRPr lang="en-US" sz="1700" dirty="0">
                        <a:solidFill>
                          <a:srgbClr val="0000C0"/>
                        </a:solidFill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1185879" y="1937792"/>
            <a:ext cx="3958341" cy="368092"/>
          </a:xfrm>
          <a:prstGeom prst="rect">
            <a:avLst/>
          </a:prstGeom>
          <a:solidFill>
            <a:srgbClr val="DF2E2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533086" y="4991207"/>
            <a:ext cx="3958341" cy="368092"/>
          </a:xfrm>
          <a:prstGeom prst="rect">
            <a:avLst/>
          </a:prstGeom>
          <a:solidFill>
            <a:srgbClr val="3E83BB">
              <a:alpha val="50196"/>
            </a:srgbClr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490" grpId="0"/>
      <p:bldP spid="530" grpId="0"/>
      <p:bldP spid="550" grpId="0"/>
      <p:bldP spid="34" grpId="0" animBg="1"/>
      <p:bldP spid="25" grpId="0" animBg="1"/>
      <p:bldP spid="692" grpId="0" animBg="1"/>
      <p:bldP spid="26" grpId="0"/>
      <p:bldP spid="26" grpId="1"/>
      <p:bldP spid="693" grpId="0"/>
      <p:bldP spid="693" grpId="1"/>
      <p:bldP spid="220" grpId="0"/>
      <p:bldP spid="232" grpId="0"/>
      <p:bldP spid="242" grpId="0"/>
      <p:bldP spid="263" grpId="0" animBg="1"/>
      <p:bldP spid="36" grpId="0" animBg="1"/>
      <p:bldP spid="36" grpId="1" animBg="1"/>
      <p:bldP spid="267" grpId="0" animBg="1"/>
      <p:bldP spid="2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03" y="2754193"/>
            <a:ext cx="12192000" cy="1121870"/>
          </a:xfrm>
        </p:spPr>
        <p:txBody>
          <a:bodyPr/>
          <a:lstStyle/>
          <a:p>
            <a:r>
              <a:rPr lang="ka-GE" b="1" dirty="0">
                <a:latin typeface="BPG Nateli Mtavruli" panose="02000503000000020002" pitchFamily="2" charset="0"/>
              </a:rPr>
              <a:t>ქიმიური ბმის ტიპები</a:t>
            </a:r>
            <a:endParaRPr lang="en-US" b="1" dirty="0">
              <a:latin typeface="BPG Nateli Mtavruli" panose="0200050300000002000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934" y="3924987"/>
            <a:ext cx="7102136" cy="4819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a-GE" dirty="0">
                <a:latin typeface="BPG Classic Medium" panose="020B0604020202020204" pitchFamily="34" charset="0"/>
              </a:rPr>
              <a:t>იონური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89934" y="4546214"/>
            <a:ext cx="7102136" cy="48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a-GE" dirty="0">
                <a:latin typeface="BPG Classic Medium" panose="020B0604020202020204" pitchFamily="34" charset="0"/>
              </a:rPr>
              <a:t>კოვალენტური (პოლარული, არაპოლარული)</a:t>
            </a:r>
          </a:p>
        </p:txBody>
      </p:sp>
      <p:sp>
        <p:nvSpPr>
          <p:cNvPr id="8" name="Oval 7"/>
          <p:cNvSpPr/>
          <p:nvPr/>
        </p:nvSpPr>
        <p:spPr>
          <a:xfrm>
            <a:off x="-5501283" y="-394108"/>
            <a:ext cx="7663912" cy="76639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19375" y="-394108"/>
            <a:ext cx="7663912" cy="76639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p"/>
      <p:bldP spid="4" grpId="0" build="p"/>
      <p:bldP spid="4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5285719" y="1594885"/>
            <a:ext cx="953804" cy="953804"/>
          </a:xfrm>
          <a:prstGeom prst="ellipse">
            <a:avLst/>
          </a:prstGeom>
          <a:solidFill>
            <a:srgbClr val="D9D9D9"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96861" y="170602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4A9BD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84112" y="2001971"/>
            <a:ext cx="157018" cy="157018"/>
            <a:chOff x="2558473" y="2248343"/>
            <a:chExt cx="157018" cy="157018"/>
          </a:xfrm>
        </p:grpSpPr>
        <p:sp>
          <p:nvSpPr>
            <p:cNvPr id="39" name="Oval 38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5469204" y="2283278"/>
            <a:ext cx="91440" cy="91440"/>
            <a:chOff x="2558473" y="2248343"/>
            <a:chExt cx="157018" cy="157018"/>
          </a:xfrm>
        </p:grpSpPr>
        <p:sp>
          <p:nvSpPr>
            <p:cNvPr id="76" name="Oval 7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261203" y="1594885"/>
            <a:ext cx="1002836" cy="1002836"/>
            <a:chOff x="2868123" y="3495556"/>
            <a:chExt cx="1002836" cy="1002836"/>
          </a:xfrm>
        </p:grpSpPr>
        <p:sp>
          <p:nvSpPr>
            <p:cNvPr id="47" name="Oval 46"/>
            <p:cNvSpPr/>
            <p:nvPr/>
          </p:nvSpPr>
          <p:spPr>
            <a:xfrm>
              <a:off x="2868123" y="3495556"/>
              <a:ext cx="1002836" cy="1002836"/>
            </a:xfrm>
            <a:prstGeom prst="ellipse">
              <a:avLst/>
            </a:prstGeom>
            <a:gradFill rotWithShape="1">
              <a:gsLst>
                <a:gs pos="0">
                  <a:srgbClr val="454545">
                    <a:tint val="93000"/>
                    <a:shade val="98000"/>
                    <a:satMod val="150000"/>
                    <a:lumMod val="102000"/>
                  </a:srgbClr>
                </a:gs>
                <a:gs pos="50000">
                  <a:srgbClr val="454545">
                    <a:tint val="98000"/>
                    <a:shade val="90000"/>
                    <a:satMod val="130000"/>
                    <a:lumMod val="103000"/>
                  </a:srgbClr>
                </a:gs>
                <a:gs pos="100000">
                  <a:srgbClr val="454545">
                    <a:shade val="63000"/>
                    <a:satMod val="12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76124" y="3578123"/>
              <a:ext cx="567784" cy="769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 w="12700">
                    <a:solidFill>
                      <a:srgbClr val="DADADA">
                        <a:lumMod val="75000"/>
                      </a:srgbClr>
                    </a:solidFill>
                    <a:prstDash val="solid"/>
                  </a:ln>
                  <a:pattFill prst="dkUpDiag">
                    <a:fgClr>
                      <a:srgbClr val="DADADA"/>
                    </a:fgClr>
                    <a:bgClr>
                      <a:srgbClr val="DADADA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DADADA">
                        <a:lumMod val="75000"/>
                      </a:srgbClr>
                    </a:outerShdw>
                  </a:effectLst>
                  <a:uLnTx/>
                  <a:uFillTx/>
                  <a:latin typeface="Century Gothic" panose="020B0502020202020204"/>
                </a:rPr>
                <a:t>H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61203" y="1594885"/>
            <a:ext cx="1002836" cy="1002836"/>
            <a:chOff x="2868123" y="3495556"/>
            <a:chExt cx="1002836" cy="1002836"/>
          </a:xfrm>
        </p:grpSpPr>
        <p:sp>
          <p:nvSpPr>
            <p:cNvPr id="50" name="Oval 49"/>
            <p:cNvSpPr/>
            <p:nvPr/>
          </p:nvSpPr>
          <p:spPr>
            <a:xfrm>
              <a:off x="2868123" y="3495556"/>
              <a:ext cx="1002836" cy="1002836"/>
            </a:xfrm>
            <a:prstGeom prst="ellipse">
              <a:avLst/>
            </a:prstGeom>
            <a:gradFill rotWithShape="1">
              <a:gsLst>
                <a:gs pos="0">
                  <a:srgbClr val="454545">
                    <a:tint val="93000"/>
                    <a:shade val="98000"/>
                    <a:satMod val="150000"/>
                    <a:lumMod val="102000"/>
                  </a:srgbClr>
                </a:gs>
                <a:gs pos="50000">
                  <a:srgbClr val="454545">
                    <a:tint val="98000"/>
                    <a:shade val="90000"/>
                    <a:satMod val="130000"/>
                    <a:lumMod val="103000"/>
                  </a:srgbClr>
                </a:gs>
                <a:gs pos="100000">
                  <a:srgbClr val="454545">
                    <a:shade val="63000"/>
                    <a:satMod val="12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76124" y="3578123"/>
              <a:ext cx="567784" cy="769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 w="12700">
                    <a:solidFill>
                      <a:srgbClr val="DADADA">
                        <a:lumMod val="75000"/>
                      </a:srgbClr>
                    </a:solidFill>
                    <a:prstDash val="solid"/>
                  </a:ln>
                  <a:pattFill prst="dkUpDiag">
                    <a:fgClr>
                      <a:srgbClr val="DADADA"/>
                    </a:fgClr>
                    <a:bgClr>
                      <a:srgbClr val="DADADA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DADADA">
                        <a:lumMod val="75000"/>
                      </a:srgbClr>
                    </a:outerShdw>
                  </a:effectLst>
                  <a:uLnTx/>
                  <a:uFillTx/>
                  <a:latin typeface="Century Gothic" panose="020B0502020202020204"/>
                </a:rPr>
                <a:t>H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6021586" y="1584727"/>
            <a:ext cx="953804" cy="953804"/>
          </a:xfrm>
          <a:prstGeom prst="ellipse">
            <a:avLst/>
          </a:prstGeom>
          <a:solidFill>
            <a:srgbClr val="D9D9D9">
              <a:alpha val="50196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32728" y="1695869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4A9BDC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19979" y="1991813"/>
            <a:ext cx="157018" cy="157018"/>
            <a:chOff x="2558473" y="2248343"/>
            <a:chExt cx="157018" cy="157018"/>
          </a:xfrm>
        </p:grpSpPr>
        <p:sp>
          <p:nvSpPr>
            <p:cNvPr id="55" name="Oval 5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6207453" y="2272763"/>
            <a:ext cx="91440" cy="91440"/>
            <a:chOff x="2558473" y="2248343"/>
            <a:chExt cx="157018" cy="157018"/>
          </a:xfrm>
        </p:grpSpPr>
        <p:sp>
          <p:nvSpPr>
            <p:cNvPr id="85" name="Oval 8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997070" y="1584727"/>
            <a:ext cx="1002836" cy="1002836"/>
            <a:chOff x="2868123" y="3495556"/>
            <a:chExt cx="1002836" cy="1002836"/>
          </a:xfrm>
        </p:grpSpPr>
        <p:sp>
          <p:nvSpPr>
            <p:cNvPr id="63" name="Oval 62"/>
            <p:cNvSpPr/>
            <p:nvPr/>
          </p:nvSpPr>
          <p:spPr>
            <a:xfrm>
              <a:off x="2868123" y="3495556"/>
              <a:ext cx="1002836" cy="1002836"/>
            </a:xfrm>
            <a:prstGeom prst="ellipse">
              <a:avLst/>
            </a:prstGeom>
            <a:gradFill rotWithShape="1">
              <a:gsLst>
                <a:gs pos="0">
                  <a:srgbClr val="454545">
                    <a:tint val="93000"/>
                    <a:shade val="98000"/>
                    <a:satMod val="150000"/>
                    <a:lumMod val="102000"/>
                  </a:srgbClr>
                </a:gs>
                <a:gs pos="50000">
                  <a:srgbClr val="454545">
                    <a:tint val="98000"/>
                    <a:shade val="90000"/>
                    <a:satMod val="130000"/>
                    <a:lumMod val="103000"/>
                  </a:srgbClr>
                </a:gs>
                <a:gs pos="100000">
                  <a:srgbClr val="454545">
                    <a:shade val="63000"/>
                    <a:satMod val="12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76124" y="3578123"/>
              <a:ext cx="567784" cy="769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 w="12700">
                    <a:solidFill>
                      <a:srgbClr val="DADADA">
                        <a:lumMod val="75000"/>
                      </a:srgbClr>
                    </a:solidFill>
                    <a:prstDash val="solid"/>
                  </a:ln>
                  <a:pattFill prst="dkUpDiag">
                    <a:fgClr>
                      <a:srgbClr val="DADADA"/>
                    </a:fgClr>
                    <a:bgClr>
                      <a:srgbClr val="DADADA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DADADA">
                        <a:lumMod val="75000"/>
                      </a:srgbClr>
                    </a:outerShdw>
                  </a:effectLst>
                  <a:uLnTx/>
                  <a:uFillTx/>
                  <a:latin typeface="Century Gothic" panose="020B0502020202020204"/>
                </a:rPr>
                <a:t>H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97070" y="1584727"/>
            <a:ext cx="1002836" cy="1002836"/>
            <a:chOff x="2868123" y="3495556"/>
            <a:chExt cx="1002836" cy="1002836"/>
          </a:xfrm>
        </p:grpSpPr>
        <p:sp>
          <p:nvSpPr>
            <p:cNvPr id="66" name="Oval 65"/>
            <p:cNvSpPr/>
            <p:nvPr/>
          </p:nvSpPr>
          <p:spPr>
            <a:xfrm>
              <a:off x="2868123" y="3495556"/>
              <a:ext cx="1002836" cy="1002836"/>
            </a:xfrm>
            <a:prstGeom prst="ellipse">
              <a:avLst/>
            </a:prstGeom>
            <a:gradFill rotWithShape="1">
              <a:gsLst>
                <a:gs pos="0">
                  <a:srgbClr val="454545">
                    <a:tint val="93000"/>
                    <a:shade val="98000"/>
                    <a:satMod val="150000"/>
                    <a:lumMod val="102000"/>
                  </a:srgbClr>
                </a:gs>
                <a:gs pos="50000">
                  <a:srgbClr val="454545">
                    <a:tint val="98000"/>
                    <a:shade val="90000"/>
                    <a:satMod val="130000"/>
                    <a:lumMod val="103000"/>
                  </a:srgbClr>
                </a:gs>
                <a:gs pos="100000">
                  <a:srgbClr val="454545">
                    <a:shade val="63000"/>
                    <a:satMod val="12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76124" y="3578123"/>
              <a:ext cx="567784" cy="769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 w="12700">
                    <a:solidFill>
                      <a:srgbClr val="DADADA">
                        <a:lumMod val="75000"/>
                      </a:srgbClr>
                    </a:solidFill>
                    <a:prstDash val="solid"/>
                  </a:ln>
                  <a:pattFill prst="dkUpDiag">
                    <a:fgClr>
                      <a:srgbClr val="DADADA"/>
                    </a:fgClr>
                    <a:bgClr>
                      <a:srgbClr val="DADADA">
                        <a:lumMod val="20000"/>
                        <a:lumOff val="80000"/>
                      </a:srgbClr>
                    </a:bgClr>
                  </a:pattFill>
                  <a:effectLst>
                    <a:outerShdw dist="38100" dir="2640000" algn="bl" rotWithShape="0">
                      <a:srgbClr val="DADADA">
                        <a:lumMod val="75000"/>
                      </a:srgbClr>
                    </a:outerShdw>
                  </a:effectLst>
                  <a:uLnTx/>
                  <a:uFillTx/>
                  <a:latin typeface="Century Gothic" panose="020B0502020202020204"/>
                </a:rPr>
                <a:t>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72667" y="3024144"/>
            <a:ext cx="56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12149" y="3024144"/>
            <a:ext cx="56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03825" y="3684682"/>
            <a:ext cx="1838325" cy="83090"/>
            <a:chOff x="5203825" y="4141882"/>
            <a:chExt cx="1838325" cy="830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03825" y="4183380"/>
              <a:ext cx="1838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203825" y="4141882"/>
              <a:ext cx="1838325" cy="83090"/>
              <a:chOff x="5178425" y="5117242"/>
              <a:chExt cx="1838325" cy="8309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178425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016750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97587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38006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557168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320142" y="4162361"/>
              <a:ext cx="227876" cy="51975"/>
              <a:chOff x="5298712" y="5230683"/>
              <a:chExt cx="227876" cy="5197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778273" y="4162361"/>
              <a:ext cx="227876" cy="51975"/>
              <a:chOff x="5298712" y="5230683"/>
              <a:chExt cx="227876" cy="5197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236616" y="4162361"/>
              <a:ext cx="227876" cy="51975"/>
              <a:chOff x="5298712" y="5230683"/>
              <a:chExt cx="227876" cy="5197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6697128" y="4162361"/>
              <a:ext cx="227876" cy="51975"/>
              <a:chOff x="5298712" y="5230683"/>
              <a:chExt cx="227876" cy="51975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Straight Connector 17"/>
          <p:cNvCxnSpPr/>
          <p:nvPr/>
        </p:nvCxnSpPr>
        <p:spPr>
          <a:xfrm flipV="1">
            <a:off x="6122987" y="3126581"/>
            <a:ext cx="0" cy="666274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6531334" y="3263561"/>
            <a:ext cx="91440" cy="91440"/>
            <a:chOff x="2558473" y="2248343"/>
            <a:chExt cx="157018" cy="157018"/>
          </a:xfrm>
        </p:grpSpPr>
        <p:sp>
          <p:nvSpPr>
            <p:cNvPr id="100" name="Oval 9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5616926" y="3473932"/>
            <a:ext cx="91440" cy="91440"/>
            <a:chOff x="2562562" y="2248343"/>
            <a:chExt cx="157018" cy="157018"/>
          </a:xfrm>
        </p:grpSpPr>
        <p:sp>
          <p:nvSpPr>
            <p:cNvPr id="103" name="Oval 102"/>
            <p:cNvSpPr/>
            <p:nvPr/>
          </p:nvSpPr>
          <p:spPr>
            <a:xfrm>
              <a:off x="2562562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120" name="Field +2"/>
          <p:cNvSpPr/>
          <p:nvPr/>
        </p:nvSpPr>
        <p:spPr>
          <a:xfrm>
            <a:off x="6119736" y="4224338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eld + 1"/>
          <p:cNvSpPr/>
          <p:nvPr/>
        </p:nvSpPr>
        <p:spPr>
          <a:xfrm>
            <a:off x="5272085" y="4224338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Proton 1"/>
          <p:cNvGrpSpPr/>
          <p:nvPr/>
        </p:nvGrpSpPr>
        <p:grpSpPr>
          <a:xfrm>
            <a:off x="5617573" y="4572851"/>
            <a:ext cx="157018" cy="157018"/>
            <a:chOff x="2558473" y="2248343"/>
            <a:chExt cx="157018" cy="157018"/>
          </a:xfrm>
        </p:grpSpPr>
        <p:sp>
          <p:nvSpPr>
            <p:cNvPr id="111" name="Oval 11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15" name="Proton 2"/>
          <p:cNvGrpSpPr/>
          <p:nvPr/>
        </p:nvGrpSpPr>
        <p:grpSpPr>
          <a:xfrm>
            <a:off x="6460384" y="4572851"/>
            <a:ext cx="157018" cy="157018"/>
            <a:chOff x="2558473" y="2248343"/>
            <a:chExt cx="157018" cy="157018"/>
          </a:xfrm>
        </p:grpSpPr>
        <p:sp>
          <p:nvSpPr>
            <p:cNvPr id="116" name="Oval 11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21" name="Field - 1"/>
          <p:cNvSpPr/>
          <p:nvPr/>
        </p:nvSpPr>
        <p:spPr>
          <a:xfrm>
            <a:off x="5272149" y="4224338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ield - 1"/>
          <p:cNvSpPr/>
          <p:nvPr/>
        </p:nvSpPr>
        <p:spPr>
          <a:xfrm>
            <a:off x="6122251" y="4224338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nip Single Corner Rectangle 128"/>
          <p:cNvSpPr/>
          <p:nvPr/>
        </p:nvSpPr>
        <p:spPr>
          <a:xfrm flipH="1" flipV="1">
            <a:off x="76661" y="5039824"/>
            <a:ext cx="5258061" cy="429866"/>
          </a:xfrm>
          <a:prstGeom prst="snip1Rect">
            <a:avLst>
              <a:gd name="adj" fmla="val 50000"/>
            </a:avLst>
          </a:prstGeom>
          <a:gradFill rotWithShape="1">
            <a:gsLst>
              <a:gs pos="0">
                <a:srgbClr val="E9BF35">
                  <a:tint val="69000"/>
                  <a:alpha val="100000"/>
                  <a:satMod val="109000"/>
                  <a:lumMod val="110000"/>
                </a:srgbClr>
              </a:gs>
              <a:gs pos="52000">
                <a:srgbClr val="E9BF35">
                  <a:tint val="74000"/>
                  <a:satMod val="100000"/>
                  <a:lumMod val="104000"/>
                </a:srgbClr>
              </a:gs>
              <a:gs pos="100000">
                <a:srgbClr val="E9BF35">
                  <a:tint val="78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9587" y="503982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FE801A">
                    <a:lumMod val="50000"/>
                  </a:srgbClr>
                </a:solidFill>
                <a:latin typeface="BPG Mrgvlovani Caps 2010" panose="02000503000000020004" pitchFamily="2" charset="0"/>
              </a:rPr>
              <a:t>დასამახსოვრებელია</a:t>
            </a:r>
            <a:endParaRPr lang="en-US" sz="2400" b="1" dirty="0">
              <a:solidFill>
                <a:srgbClr val="FE801A">
                  <a:lumMod val="50000"/>
                </a:srgbClr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131" name="Snip Single Corner Rectangle 130"/>
          <p:cNvSpPr/>
          <p:nvPr/>
        </p:nvSpPr>
        <p:spPr>
          <a:xfrm>
            <a:off x="306215" y="5494387"/>
            <a:ext cx="11644331" cy="1172051"/>
          </a:xfrm>
          <a:prstGeom prst="snip1Rect">
            <a:avLst>
              <a:gd name="adj" fmla="val 24554"/>
            </a:avLst>
          </a:prstGeom>
          <a:solidFill>
            <a:srgbClr val="E9BF35">
              <a:lumMod val="20000"/>
              <a:lumOff val="80000"/>
            </a:srgbClr>
          </a:soli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0256" y="5503015"/>
            <a:ext cx="11505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200" b="1" dirty="0"/>
              <a:t>კოვალენტური ბმა</a:t>
            </a:r>
            <a:r>
              <a:rPr lang="ka-GE" sz="2200" dirty="0"/>
              <a:t> (ლათ. </a:t>
            </a:r>
            <a:r>
              <a:rPr lang="ka-GE" sz="2200" i="1" dirty="0"/>
              <a:t>co</a:t>
            </a:r>
            <a:r>
              <a:rPr lang="ka-GE" sz="2200" dirty="0"/>
              <a:t>-"ერთობლივი; თანაგაზიარება" და </a:t>
            </a:r>
            <a:r>
              <a:rPr lang="ka-GE" sz="2200" i="1" dirty="0"/>
              <a:t>vales</a:t>
            </a:r>
            <a:r>
              <a:rPr lang="ka-GE" sz="2200" dirty="0"/>
              <a:t> - "ძალის მქონე").</a:t>
            </a:r>
            <a:endParaRPr lang="en-US" sz="2200" b="1" dirty="0">
              <a:solidFill>
                <a:srgbClr val="DADADA">
                  <a:lumMod val="25000"/>
                </a:srgbClr>
              </a:solidFill>
              <a:latin typeface="BPG Classic Medium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46005" y="6014152"/>
            <a:ext cx="11505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ხდება ელექტრონების უწყვეტი გადასვლა ერთი ატომის შემადგენლობიდან მეორეში - ურთიერთგაზიარება.</a:t>
            </a:r>
            <a:endParaRPr lang="en-US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7977809" y="672146"/>
            <a:ext cx="3649375" cy="56410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90541" y="754143"/>
            <a:ext cx="353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6">
                    <a:lumMod val="50000"/>
                  </a:schemeClr>
                </a:solidFill>
                <a:latin typeface="BPG Mrgvlovani Caps 2010" panose="02000503000000020004" pitchFamily="2" charset="0"/>
              </a:rPr>
              <a:t>კოვალენტური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 flipV="1">
            <a:off x="8090541" y="1236250"/>
            <a:ext cx="3536643" cy="358635"/>
          </a:xfrm>
          <a:prstGeom prst="snip1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090541" y="1240452"/>
            <a:ext cx="353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chemeClr val="accent4">
                    <a:lumMod val="75000"/>
                  </a:schemeClr>
                </a:solidFill>
                <a:latin typeface="BPG Mrgvlovani Caps 2010" panose="02000503000000020004" pitchFamily="2" charset="0"/>
              </a:rPr>
              <a:t>არაპოლარული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BPG Mrgvlovani Caps 2010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162 L 3.75E-6 -0.1747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162 L -2.70833E-6 -0.1747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C -0.01224 -0.02014 -0.01263 -0.05463 -0.00091 -0.07546 C 0.01094 -0.09629 0.03021 -0.09606 0.0418 -0.07477 C 0.05378 -0.05416 0.05378 -0.02014 0.0418 0.00116 C 0.03021 0.02176 0.01159 0.02199 -0.00039 0.00047 Z " pathEditMode="relative" rAng="13500000" ptsTypes="AAAAA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37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C -0.01224 -0.02014 -0.01263 -0.05463 -0.00091 -0.07546 C 0.01094 -0.09629 0.03021 -0.09606 0.0418 -0.07477 C 0.05378 -0.05416 0.05378 -0.02014 0.0418 0.00116 C 0.03021 0.02176 0.01159 0.02199 -0.00039 0.00047 Z " pathEditMode="relative" rAng="13500000" ptsTypes="AAAAA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3724 2.59259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737 -4.44444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120" grpId="0" animBg="1"/>
      <p:bldP spid="19" grpId="0" animBg="1"/>
      <p:bldP spid="121" grpId="0" animBg="1"/>
      <p:bldP spid="124" grpId="0" animBg="1"/>
      <p:bldP spid="129" grpId="0" animBg="1"/>
      <p:bldP spid="130" grpId="0"/>
      <p:bldP spid="130" grpId="1"/>
      <p:bldP spid="131" grpId="0" animBg="1"/>
      <p:bldP spid="132" grpId="0" build="p"/>
      <p:bldP spid="133" grpId="0" build="p"/>
      <p:bldP spid="20" grpId="0" animBg="1"/>
      <p:bldP spid="137" grpId="0"/>
      <p:bldP spid="137" grpId="1"/>
      <p:bldP spid="2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2356" y="1233445"/>
            <a:ext cx="56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2457" y="1233445"/>
            <a:ext cx="758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Cl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03825" y="1614281"/>
            <a:ext cx="1838325" cy="83090"/>
            <a:chOff x="5203825" y="4141882"/>
            <a:chExt cx="1838325" cy="830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03825" y="4183380"/>
              <a:ext cx="1838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203825" y="4141882"/>
              <a:ext cx="1838325" cy="83090"/>
              <a:chOff x="5178425" y="5117242"/>
              <a:chExt cx="1838325" cy="8309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178425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016750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97587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38006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557168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320142" y="4162361"/>
              <a:ext cx="227876" cy="51975"/>
              <a:chOff x="5298712" y="5230683"/>
              <a:chExt cx="227876" cy="5197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778273" y="4162361"/>
              <a:ext cx="227876" cy="51975"/>
              <a:chOff x="5298712" y="5230683"/>
              <a:chExt cx="227876" cy="5197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236616" y="4162361"/>
              <a:ext cx="227876" cy="51975"/>
              <a:chOff x="5298712" y="5230683"/>
              <a:chExt cx="227876" cy="5197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6697128" y="4162361"/>
              <a:ext cx="227876" cy="51975"/>
              <a:chOff x="5298712" y="5230683"/>
              <a:chExt cx="227876" cy="51975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Straight Connector 17"/>
          <p:cNvCxnSpPr/>
          <p:nvPr/>
        </p:nvCxnSpPr>
        <p:spPr>
          <a:xfrm flipV="1">
            <a:off x="6122987" y="1303608"/>
            <a:ext cx="0" cy="666274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6996032" y="1489505"/>
            <a:ext cx="91440" cy="91440"/>
            <a:chOff x="2558473" y="2248343"/>
            <a:chExt cx="157018" cy="157018"/>
          </a:xfrm>
        </p:grpSpPr>
        <p:sp>
          <p:nvSpPr>
            <p:cNvPr id="100" name="Oval 9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5159189" y="1728643"/>
            <a:ext cx="91440" cy="91440"/>
            <a:chOff x="2562562" y="2248343"/>
            <a:chExt cx="157018" cy="157018"/>
          </a:xfrm>
        </p:grpSpPr>
        <p:sp>
          <p:nvSpPr>
            <p:cNvPr id="103" name="Oval 102"/>
            <p:cNvSpPr/>
            <p:nvPr/>
          </p:nvSpPr>
          <p:spPr>
            <a:xfrm>
              <a:off x="2562562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120" name="Field +2"/>
          <p:cNvSpPr/>
          <p:nvPr/>
        </p:nvSpPr>
        <p:spPr>
          <a:xfrm>
            <a:off x="6119736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eld + 1"/>
          <p:cNvSpPr/>
          <p:nvPr/>
        </p:nvSpPr>
        <p:spPr>
          <a:xfrm>
            <a:off x="5272085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Proton 1"/>
          <p:cNvGrpSpPr/>
          <p:nvPr/>
        </p:nvGrpSpPr>
        <p:grpSpPr>
          <a:xfrm>
            <a:off x="5617573" y="2782152"/>
            <a:ext cx="157018" cy="157018"/>
            <a:chOff x="2558473" y="2248343"/>
            <a:chExt cx="157018" cy="157018"/>
          </a:xfrm>
        </p:grpSpPr>
        <p:sp>
          <p:nvSpPr>
            <p:cNvPr id="111" name="Oval 11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15" name="Proton 2"/>
          <p:cNvGrpSpPr/>
          <p:nvPr/>
        </p:nvGrpSpPr>
        <p:grpSpPr>
          <a:xfrm>
            <a:off x="6460384" y="2782152"/>
            <a:ext cx="157018" cy="157018"/>
            <a:chOff x="2558473" y="2248343"/>
            <a:chExt cx="157018" cy="157018"/>
          </a:xfrm>
        </p:grpSpPr>
        <p:sp>
          <p:nvSpPr>
            <p:cNvPr id="116" name="Oval 11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21" name="Field - 1"/>
          <p:cNvSpPr/>
          <p:nvPr/>
        </p:nvSpPr>
        <p:spPr>
          <a:xfrm>
            <a:off x="5272149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ield - 1"/>
          <p:cNvSpPr/>
          <p:nvPr/>
        </p:nvSpPr>
        <p:spPr>
          <a:xfrm>
            <a:off x="6122251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ield - 2"/>
          <p:cNvSpPr>
            <a:spLocks noChangeAspect="1"/>
          </p:cNvSpPr>
          <p:nvPr/>
        </p:nvSpPr>
        <p:spPr>
          <a:xfrm>
            <a:off x="6284576" y="2603184"/>
            <a:ext cx="508634" cy="508634"/>
          </a:xfrm>
          <a:prstGeom prst="ellipse">
            <a:avLst/>
          </a:prstGeom>
          <a:gradFill flip="none" rotWithShape="1">
            <a:gsLst>
              <a:gs pos="0">
                <a:srgbClr val="5757FF">
                  <a:alpha val="87843"/>
                </a:srgbClr>
              </a:gs>
              <a:gs pos="53000">
                <a:srgbClr val="9B9BFF">
                  <a:alpha val="87843"/>
                </a:srgbClr>
              </a:gs>
              <a:gs pos="100000">
                <a:srgbClr val="B9B9FF">
                  <a:alpha val="8745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7302" y="201356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𝛿 +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582568" y="201356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𝛿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1986" y="374512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 &lt; 𝛿 &lt; 1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071986" y="3745120"/>
            <a:ext cx="2095500" cy="707886"/>
          </a:xfrm>
          <a:prstGeom prst="snip2Diag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nip Single Corner Rectangle 96"/>
          <p:cNvSpPr/>
          <p:nvPr/>
        </p:nvSpPr>
        <p:spPr>
          <a:xfrm flipH="1" flipV="1">
            <a:off x="44003" y="4822113"/>
            <a:ext cx="5258061" cy="429866"/>
          </a:xfrm>
          <a:prstGeom prst="snip1Rect">
            <a:avLst>
              <a:gd name="adj" fmla="val 50000"/>
            </a:avLst>
          </a:prstGeom>
          <a:gradFill rotWithShape="1">
            <a:gsLst>
              <a:gs pos="0">
                <a:srgbClr val="E9BF35">
                  <a:tint val="69000"/>
                  <a:alpha val="100000"/>
                  <a:satMod val="109000"/>
                  <a:lumMod val="110000"/>
                </a:srgbClr>
              </a:gs>
              <a:gs pos="52000">
                <a:srgbClr val="E9BF35">
                  <a:tint val="74000"/>
                  <a:satMod val="100000"/>
                  <a:lumMod val="104000"/>
                </a:srgbClr>
              </a:gs>
              <a:gs pos="100000">
                <a:srgbClr val="E9BF35">
                  <a:tint val="78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6929" y="4822113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FE801A">
                    <a:lumMod val="50000"/>
                  </a:srgbClr>
                </a:solidFill>
                <a:latin typeface="BPG Mrgvlovani Caps 2010" panose="02000503000000020004" pitchFamily="2" charset="0"/>
              </a:rPr>
              <a:t>დასამახსოვრებელია</a:t>
            </a:r>
            <a:endParaRPr lang="en-US" sz="2400" b="1" dirty="0">
              <a:solidFill>
                <a:srgbClr val="FE801A">
                  <a:lumMod val="50000"/>
                </a:srgbClr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105" name="Snip Single Corner Rectangle 104"/>
          <p:cNvSpPr/>
          <p:nvPr/>
        </p:nvSpPr>
        <p:spPr>
          <a:xfrm>
            <a:off x="273557" y="5276676"/>
            <a:ext cx="11755156" cy="1408342"/>
          </a:xfrm>
          <a:prstGeom prst="snip1Rect">
            <a:avLst>
              <a:gd name="adj" fmla="val 24554"/>
            </a:avLst>
          </a:prstGeom>
          <a:solidFill>
            <a:srgbClr val="E9BF35">
              <a:lumMod val="20000"/>
              <a:lumOff val="80000"/>
            </a:srgbClr>
          </a:soli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7598" y="5285304"/>
            <a:ext cx="11505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200" b="1" dirty="0"/>
              <a:t>კოვალენტურ პოლარულ ბმა</a:t>
            </a:r>
            <a:r>
              <a:rPr lang="ka-GE" sz="2200" dirty="0"/>
              <a:t>ში, მყარდება ელექტონთა არათანაბარი გაზიარება.</a:t>
            </a:r>
            <a:endParaRPr lang="en-US" sz="2200" b="1" dirty="0">
              <a:solidFill>
                <a:srgbClr val="DADADA">
                  <a:lumMod val="25000"/>
                </a:srgbClr>
              </a:solidFill>
              <a:latin typeface="BPG Classic Medium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3557" y="5752899"/>
            <a:ext cx="11755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tx2">
                    <a:lumMod val="25000"/>
                  </a:schemeClr>
                </a:solidFill>
              </a:rPr>
              <a:t>ხდება ელექტრონების უწყვეტი გადასვლა ერთი ატომის შემადგენლობიდან მეორეში და დაბრუნება, თუმცა ეს ხდება ერთ-ერთ ატომზე გდასვლის უპირატესობის მინიჭებით (მეტხანს ჩერდება უფრო ძლიერ დამჟანგველთან).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8" name="Snip Diagonal Corner Rectangle 107"/>
          <p:cNvSpPr/>
          <p:nvPr/>
        </p:nvSpPr>
        <p:spPr>
          <a:xfrm>
            <a:off x="7977809" y="672146"/>
            <a:ext cx="3649375" cy="56410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90541" y="754143"/>
            <a:ext cx="353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6">
                    <a:lumMod val="50000"/>
                  </a:schemeClr>
                </a:solidFill>
                <a:latin typeface="BPG Mrgvlovani Caps 2010" panose="02000503000000020004" pitchFamily="2" charset="0"/>
              </a:rPr>
              <a:t>კოვალენტური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122" name="Snip Single Corner Rectangle 121"/>
          <p:cNvSpPr/>
          <p:nvPr/>
        </p:nvSpPr>
        <p:spPr>
          <a:xfrm flipV="1">
            <a:off x="8090541" y="1236250"/>
            <a:ext cx="3536643" cy="358635"/>
          </a:xfrm>
          <a:prstGeom prst="snip1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8090541" y="1240452"/>
            <a:ext cx="353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chemeClr val="accent4">
                    <a:lumMod val="75000"/>
                  </a:schemeClr>
                </a:solidFill>
                <a:latin typeface="BPG Mrgvlovani Caps 2010" panose="02000503000000020004" pitchFamily="2" charset="0"/>
              </a:rPr>
              <a:t>პოლარული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BPG Mrgvlovani Caps 2010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3294 -2.59259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11784 3.703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120" grpId="0" animBg="1"/>
      <p:bldP spid="19" grpId="0" animBg="1"/>
      <p:bldP spid="121" grpId="0" animBg="1"/>
      <p:bldP spid="121" grpId="1" animBg="1"/>
      <p:bldP spid="124" grpId="0" animBg="1"/>
      <p:bldP spid="92" grpId="0" animBg="1"/>
      <p:bldP spid="2" grpId="0"/>
      <p:bldP spid="93" grpId="0"/>
      <p:bldP spid="4" grpId="0"/>
      <p:bldP spid="6" grpId="0" animBg="1"/>
      <p:bldP spid="97" grpId="0" animBg="1"/>
      <p:bldP spid="98" grpId="0"/>
      <p:bldP spid="98" grpId="1"/>
      <p:bldP spid="105" grpId="0" animBg="1"/>
      <p:bldP spid="106" grpId="0" build="p"/>
      <p:bldP spid="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2356" y="1265195"/>
            <a:ext cx="534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2457" y="1265195"/>
            <a:ext cx="758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Cl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03825" y="1614281"/>
            <a:ext cx="1838325" cy="83090"/>
            <a:chOff x="5203825" y="4141882"/>
            <a:chExt cx="1838325" cy="830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03825" y="4183380"/>
              <a:ext cx="1838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203825" y="4141882"/>
              <a:ext cx="1838325" cy="83090"/>
              <a:chOff x="5178425" y="5117242"/>
              <a:chExt cx="1838325" cy="8309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178425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016750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97587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38006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557168" y="5117242"/>
                <a:ext cx="0" cy="83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320142" y="4162361"/>
              <a:ext cx="227876" cy="51975"/>
              <a:chOff x="5298712" y="5230683"/>
              <a:chExt cx="227876" cy="5197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778273" y="4162361"/>
              <a:ext cx="227876" cy="51975"/>
              <a:chOff x="5298712" y="5230683"/>
              <a:chExt cx="227876" cy="5197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236616" y="4162361"/>
              <a:ext cx="227876" cy="51975"/>
              <a:chOff x="5298712" y="5230683"/>
              <a:chExt cx="227876" cy="5197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6697128" y="4162361"/>
              <a:ext cx="227876" cy="51975"/>
              <a:chOff x="5298712" y="5230683"/>
              <a:chExt cx="227876" cy="51975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412650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298712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526588" y="5230683"/>
                <a:ext cx="0" cy="51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Straight Connector 17"/>
          <p:cNvCxnSpPr/>
          <p:nvPr/>
        </p:nvCxnSpPr>
        <p:spPr>
          <a:xfrm flipV="1">
            <a:off x="6122987" y="1303608"/>
            <a:ext cx="0" cy="666274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6996032" y="1489505"/>
            <a:ext cx="91440" cy="91440"/>
            <a:chOff x="2558473" y="2248343"/>
            <a:chExt cx="157018" cy="157018"/>
          </a:xfrm>
        </p:grpSpPr>
        <p:sp>
          <p:nvSpPr>
            <p:cNvPr id="100" name="Oval 9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5159189" y="1728643"/>
            <a:ext cx="91440" cy="91440"/>
            <a:chOff x="2562562" y="2248343"/>
            <a:chExt cx="157018" cy="157018"/>
          </a:xfrm>
        </p:grpSpPr>
        <p:sp>
          <p:nvSpPr>
            <p:cNvPr id="103" name="Oval 102"/>
            <p:cNvSpPr/>
            <p:nvPr/>
          </p:nvSpPr>
          <p:spPr>
            <a:xfrm>
              <a:off x="2562562" y="2248343"/>
              <a:ext cx="157018" cy="157018"/>
            </a:xfrm>
            <a:prstGeom prst="ellipse">
              <a:avLst/>
            </a:prstGeom>
            <a:solidFill>
              <a:srgbClr val="4A9BDC"/>
            </a:solidFill>
            <a:ln w="12700" cap="flat" cmpd="sng" algn="ctr">
              <a:solidFill>
                <a:srgbClr val="4A9BD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120" name="Field +2"/>
          <p:cNvSpPr/>
          <p:nvPr/>
        </p:nvSpPr>
        <p:spPr>
          <a:xfrm>
            <a:off x="6119736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eld + 1"/>
          <p:cNvSpPr/>
          <p:nvPr/>
        </p:nvSpPr>
        <p:spPr>
          <a:xfrm>
            <a:off x="5272085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Proton 1"/>
          <p:cNvGrpSpPr/>
          <p:nvPr/>
        </p:nvGrpSpPr>
        <p:grpSpPr>
          <a:xfrm>
            <a:off x="5617573" y="2782152"/>
            <a:ext cx="157018" cy="157018"/>
            <a:chOff x="2558473" y="2248343"/>
            <a:chExt cx="157018" cy="157018"/>
          </a:xfrm>
        </p:grpSpPr>
        <p:sp>
          <p:nvSpPr>
            <p:cNvPr id="111" name="Oval 11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15" name="Proton 2"/>
          <p:cNvGrpSpPr/>
          <p:nvPr/>
        </p:nvGrpSpPr>
        <p:grpSpPr>
          <a:xfrm>
            <a:off x="6460384" y="2782152"/>
            <a:ext cx="157018" cy="157018"/>
            <a:chOff x="2558473" y="2248343"/>
            <a:chExt cx="157018" cy="157018"/>
          </a:xfrm>
        </p:grpSpPr>
        <p:sp>
          <p:nvSpPr>
            <p:cNvPr id="116" name="Oval 11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  <a:gradFill rotWithShape="1">
              <a:gsLst>
                <a:gs pos="0">
                  <a:srgbClr val="DF2E28">
                    <a:tint val="69000"/>
                    <a:alpha val="100000"/>
                    <a:satMod val="109000"/>
                    <a:lumMod val="110000"/>
                  </a:srgbClr>
                </a:gs>
                <a:gs pos="52000">
                  <a:srgbClr val="DF2E28">
                    <a:tint val="74000"/>
                    <a:satMod val="100000"/>
                    <a:lumMod val="104000"/>
                  </a:srgbClr>
                </a:gs>
                <a:gs pos="100000">
                  <a:srgbClr val="DF2E28">
                    <a:tint val="78000"/>
                    <a:satMod val="100000"/>
                    <a:lumMod val="10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DF2E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21" name="Field - 1"/>
          <p:cNvSpPr/>
          <p:nvPr/>
        </p:nvSpPr>
        <p:spPr>
          <a:xfrm>
            <a:off x="5272149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ield - 1"/>
          <p:cNvSpPr/>
          <p:nvPr/>
        </p:nvSpPr>
        <p:spPr>
          <a:xfrm>
            <a:off x="6122251" y="2433639"/>
            <a:ext cx="847724" cy="847724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5000"/>
                </a:srgbClr>
              </a:gs>
              <a:gs pos="50000">
                <a:srgbClr val="0000FF">
                  <a:tint val="44500"/>
                  <a:satMod val="160000"/>
                  <a:alpha val="75000"/>
                </a:srgbClr>
              </a:gs>
              <a:gs pos="100000">
                <a:srgbClr val="0000FF">
                  <a:tint val="23500"/>
                  <a:satMod val="160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ield - 2"/>
          <p:cNvSpPr>
            <a:spLocks noChangeAspect="1"/>
          </p:cNvSpPr>
          <p:nvPr/>
        </p:nvSpPr>
        <p:spPr>
          <a:xfrm>
            <a:off x="6290926" y="2603184"/>
            <a:ext cx="508634" cy="508634"/>
          </a:xfrm>
          <a:prstGeom prst="ellipse">
            <a:avLst/>
          </a:prstGeom>
          <a:gradFill flip="none" rotWithShape="1">
            <a:gsLst>
              <a:gs pos="0">
                <a:srgbClr val="5757FF">
                  <a:alpha val="87843"/>
                </a:srgbClr>
              </a:gs>
              <a:gs pos="53000">
                <a:srgbClr val="9B9BFF">
                  <a:alpha val="87843"/>
                </a:srgbClr>
              </a:gs>
              <a:gs pos="100000">
                <a:srgbClr val="B9B9FF">
                  <a:alpha val="8745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5753" y="2013565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65053" y="2013565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7" name="Snip Single Corner Rectangle 96"/>
          <p:cNvSpPr/>
          <p:nvPr/>
        </p:nvSpPr>
        <p:spPr>
          <a:xfrm flipH="1" flipV="1">
            <a:off x="76661" y="4822113"/>
            <a:ext cx="5258061" cy="429866"/>
          </a:xfrm>
          <a:prstGeom prst="snip1Rect">
            <a:avLst>
              <a:gd name="adj" fmla="val 50000"/>
            </a:avLst>
          </a:prstGeom>
          <a:gradFill rotWithShape="1">
            <a:gsLst>
              <a:gs pos="0">
                <a:srgbClr val="E9BF35">
                  <a:tint val="69000"/>
                  <a:alpha val="100000"/>
                  <a:satMod val="109000"/>
                  <a:lumMod val="110000"/>
                </a:srgbClr>
              </a:gs>
              <a:gs pos="52000">
                <a:srgbClr val="E9BF35">
                  <a:tint val="74000"/>
                  <a:satMod val="100000"/>
                  <a:lumMod val="104000"/>
                </a:srgbClr>
              </a:gs>
              <a:gs pos="100000">
                <a:srgbClr val="E9BF35">
                  <a:tint val="78000"/>
                  <a:satMod val="100000"/>
                  <a:lumMod val="100000"/>
                </a:srgbClr>
              </a:gs>
            </a:gsLst>
            <a:lin ang="5400000" scaled="0"/>
          </a:gra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9587" y="4822113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FE801A">
                    <a:lumMod val="50000"/>
                  </a:srgbClr>
                </a:solidFill>
                <a:latin typeface="BPG Mrgvlovani Caps 2010" panose="02000503000000020004" pitchFamily="2" charset="0"/>
              </a:rPr>
              <a:t>დასამახსოვრებელია</a:t>
            </a:r>
            <a:endParaRPr lang="en-US" sz="2400" b="1" dirty="0">
              <a:solidFill>
                <a:srgbClr val="FE801A">
                  <a:lumMod val="50000"/>
                </a:srgbClr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105" name="Snip Single Corner Rectangle 104"/>
          <p:cNvSpPr/>
          <p:nvPr/>
        </p:nvSpPr>
        <p:spPr>
          <a:xfrm>
            <a:off x="306215" y="5276676"/>
            <a:ext cx="11644331" cy="1408342"/>
          </a:xfrm>
          <a:prstGeom prst="snip1Rect">
            <a:avLst>
              <a:gd name="adj" fmla="val 24554"/>
            </a:avLst>
          </a:prstGeom>
          <a:solidFill>
            <a:srgbClr val="E9BF35">
              <a:lumMod val="20000"/>
              <a:lumOff val="80000"/>
            </a:srgbClr>
          </a:solidFill>
          <a:ln w="9525" cap="flat" cmpd="sng" algn="ctr">
            <a:solidFill>
              <a:srgbClr val="FE8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0256" y="5285304"/>
            <a:ext cx="11505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200" b="1" dirty="0"/>
              <a:t>იონური ბმა </a:t>
            </a:r>
            <a:r>
              <a:rPr lang="ka-GE" sz="2200" dirty="0"/>
              <a:t>(ძვ. ბერძ.  </a:t>
            </a:r>
            <a:r>
              <a:rPr lang="el-GR" sz="2200" dirty="0"/>
              <a:t>ίόν — </a:t>
            </a:r>
            <a:r>
              <a:rPr lang="ka-GE" sz="2200" dirty="0"/>
              <a:t>გადმოსული; გადაღმა), უკიდურესად პოლარული.</a:t>
            </a:r>
            <a:endParaRPr lang="en-US" sz="2200" dirty="0">
              <a:solidFill>
                <a:srgbClr val="DADADA">
                  <a:lumMod val="25000"/>
                </a:srgbClr>
              </a:solidFill>
              <a:latin typeface="BPG Classic Medium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6005" y="5752899"/>
            <a:ext cx="1150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tx2">
                    <a:lumMod val="25000"/>
                  </a:schemeClr>
                </a:solidFill>
              </a:rPr>
              <a:t>ხდება ელექტრონების სამუდამო გადასვლა ერთი ატომის შემადგენლობიდან მეორეში (უფრო ძლიერი დამჟანგველისაკენ). ბმა იოლად იხლიჩება პოლარულ გამხსნელებში (დამუხტულ გარემოში).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8" name="Snip Diagonal Corner Rectangle 107"/>
          <p:cNvSpPr/>
          <p:nvPr/>
        </p:nvSpPr>
        <p:spPr>
          <a:xfrm>
            <a:off x="8820150" y="672146"/>
            <a:ext cx="2076450" cy="564104"/>
          </a:xfrm>
          <a:prstGeom prst="snip2DiagRect">
            <a:avLst/>
          </a:prstGeom>
          <a:gradFill>
            <a:gsLst>
              <a:gs pos="0">
                <a:srgbClr val="D2A7D5"/>
              </a:gs>
              <a:gs pos="50000">
                <a:srgbClr val="C39ACE"/>
              </a:gs>
              <a:gs pos="100000">
                <a:srgbClr val="CA86C0"/>
              </a:gs>
            </a:gsLst>
          </a:gradFill>
          <a:ln>
            <a:solidFill>
              <a:srgbClr val="5B0B5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820150" y="754143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5B0B57"/>
                </a:solidFill>
                <a:latin typeface="BPG Mrgvlovani Caps 2010" panose="02000503000000020004" pitchFamily="2" charset="0"/>
              </a:rPr>
              <a:t>იონური</a:t>
            </a:r>
            <a:endParaRPr lang="en-US" sz="2400" b="1" dirty="0">
              <a:solidFill>
                <a:srgbClr val="5B0B57"/>
              </a:solidFill>
              <a:latin typeface="BPG Mrgvlovani Caps 2010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6602 -2.59259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1719 3.703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5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3086 3.7037E-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969 3.33333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969 3.33333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3164 3.7037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3125 3.33333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3099 3.33333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3112 3.33333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120" grpId="0" animBg="1"/>
      <p:bldP spid="120" grpId="1" animBg="1"/>
      <p:bldP spid="19" grpId="0" animBg="1"/>
      <p:bldP spid="19" grpId="1" animBg="1"/>
      <p:bldP spid="121" grpId="0" animBg="1"/>
      <p:bldP spid="121" grpId="1" animBg="1"/>
      <p:bldP spid="121" grpId="2" animBg="1"/>
      <p:bldP spid="124" grpId="0" animBg="1"/>
      <p:bldP spid="124" grpId="1" animBg="1"/>
      <p:bldP spid="92" grpId="0" animBg="1"/>
      <p:bldP spid="92" grpId="1" animBg="1"/>
      <p:bldP spid="92" grpId="2" animBg="1"/>
      <p:bldP spid="2" grpId="0"/>
      <p:bldP spid="93" grpId="0"/>
      <p:bldP spid="97" grpId="0" animBg="1"/>
      <p:bldP spid="98" grpId="0"/>
      <p:bldP spid="98" grpId="1"/>
      <p:bldP spid="105" grpId="0" animBg="1"/>
      <p:bldP spid="106" grpId="0" build="p"/>
      <p:bldP spid="10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310</Words>
  <Application>Microsoft Office PowerPoint</Application>
  <PresentationFormat>Widescreen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Sylfaen</vt:lpstr>
      <vt:lpstr>Century Gothic</vt:lpstr>
      <vt:lpstr>BPG Classic Medium</vt:lpstr>
      <vt:lpstr>Calibri</vt:lpstr>
      <vt:lpstr>BPG Arial</vt:lpstr>
      <vt:lpstr>Times New Roman</vt:lpstr>
      <vt:lpstr>BPG Nateli Mtavruli</vt:lpstr>
      <vt:lpstr>Arial</vt:lpstr>
      <vt:lpstr>BPG Mrgvlovani Caps 2010</vt:lpstr>
      <vt:lpstr>BPG DedaEna</vt:lpstr>
      <vt:lpstr>Bookman Old Style</vt:lpstr>
      <vt:lpstr>Calibri Light</vt:lpstr>
      <vt:lpstr>Office Theme</vt:lpstr>
      <vt:lpstr>Vapor Trail</vt:lpstr>
      <vt:lpstr>ელემენტის ელექტროუარყოფითობა</vt:lpstr>
      <vt:lpstr>PowerPoint Presentation</vt:lpstr>
      <vt:lpstr>ქიმიური ბმის ტიპები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ქიმიური ბმის ტიპები</dc:title>
  <dc:creator>CYBERNETICS</dc:creator>
  <cp:lastModifiedBy>O365</cp:lastModifiedBy>
  <cp:revision>186</cp:revision>
  <dcterms:created xsi:type="dcterms:W3CDTF">2020-10-14T18:39:35Z</dcterms:created>
  <dcterms:modified xsi:type="dcterms:W3CDTF">2022-10-23T19:10:31Z</dcterms:modified>
</cp:coreProperties>
</file>