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ookman Old Style" panose="02050604050505020204" pitchFamily="18" charset="0"/>
      <p:regular r:id="rId10"/>
      <p:bold r:id="rId11"/>
      <p:italic r:id="rId12"/>
      <p:boldItalic r:id="rId13"/>
    </p:embeddedFont>
    <p:embeddedFont>
      <p:font typeface="BPG Arial" panose="020B0604020202020204" pitchFamily="34" charset="0"/>
      <p:regular r:id="rId14"/>
    </p:embeddedFont>
    <p:embeddedFont>
      <p:font typeface="BPG Mrgvlovani Caps 2010" panose="02000503000000020004" pitchFamily="2" charset="0"/>
      <p:regular r:id="rId15"/>
    </p:embeddedFont>
    <p:embeddedFont>
      <p:font typeface="BPG Nateli Mtavruli" panose="02000503000000020002" pitchFamily="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Sylfaen" panose="010A0502050306030303"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600"/>
    <a:srgbClr val="B2B2B2"/>
    <a:srgbClr val="DDDDDD"/>
    <a:srgbClr val="969696"/>
    <a:srgbClr val="7E0000"/>
    <a:srgbClr val="CA63F3"/>
    <a:srgbClr val="FB5BC2"/>
    <a:srgbClr val="BB057A"/>
    <a:srgbClr val="6389F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84" autoAdjust="0"/>
  </p:normalViewPr>
  <p:slideViewPr>
    <p:cSldViewPr snapToGrid="0">
      <p:cViewPr varScale="1">
        <p:scale>
          <a:sx n="89" d="100"/>
          <a:sy n="89"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23D99-3DA7-4B15-85B7-DD5DC3B2B09E}"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9498-97DE-439D-8242-BC12E5723358}" type="slidenum">
              <a:rPr lang="en-US" smtClean="0"/>
              <a:t>‹#›</a:t>
            </a:fld>
            <a:endParaRPr lang="en-US"/>
          </a:p>
        </p:txBody>
      </p:sp>
    </p:spTree>
    <p:extLst>
      <p:ext uri="{BB962C8B-B14F-4D97-AF65-F5344CB8AC3E}">
        <p14:creationId xmlns:p14="http://schemas.microsoft.com/office/powerpoint/2010/main" val="304689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0" i="0" kern="1200" dirty="0">
                <a:solidFill>
                  <a:schemeClr val="tx1"/>
                </a:solidFill>
                <a:effectLst/>
                <a:latin typeface="+mn-lt"/>
                <a:ea typeface="+mn-ea"/>
                <a:cs typeface="+mn-cs"/>
              </a:rPr>
              <a:t>რუსმა ქიმიკოსმა დ. ი. მენდელეევმა 1869 წელისათვის დაგროვებულ თეორიულ მასალაზე დაკვირვებების საფუძველზე აღმოაჩინა და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გამართულად ჩამოაყალიბა ქიმიურ ელემენტთა პერიოდულობის კანონი, </a:t>
            </a:r>
            <a:endParaRPr lang="en-US" dirty="0"/>
          </a:p>
          <a:p>
            <a:r>
              <a:rPr lang="en-US" dirty="0"/>
              <a:t>Geo </a:t>
            </a:r>
            <a:r>
              <a:rPr lang="en-US" dirty="0" err="1"/>
              <a:t>Rustaveli</a:t>
            </a:r>
            <a:r>
              <a:rPr lang="en-US" dirty="0"/>
              <a:t>. </a:t>
            </a:r>
            <a:r>
              <a:rPr lang="en-US" dirty="0" err="1"/>
              <a:t>Lado</a:t>
            </a:r>
            <a:r>
              <a:rPr lang="en-US" dirty="0"/>
              <a:t> </a:t>
            </a:r>
            <a:r>
              <a:rPr lang="en-US" dirty="0" err="1"/>
              <a:t>Grigolia</a:t>
            </a:r>
            <a:r>
              <a:rPr lang="en-US" dirty="0"/>
              <a:t>. Geo </a:t>
            </a:r>
            <a:r>
              <a:rPr lang="en-US" dirty="0" err="1"/>
              <a:t>Tiko</a:t>
            </a:r>
            <a:endParaRPr lang="en-US" dirty="0"/>
          </a:p>
        </p:txBody>
      </p:sp>
      <p:sp>
        <p:nvSpPr>
          <p:cNvPr id="4" name="Slide Number Placeholder 3"/>
          <p:cNvSpPr>
            <a:spLocks noGrp="1"/>
          </p:cNvSpPr>
          <p:nvPr>
            <p:ph type="sldNum" sz="quarter" idx="10"/>
          </p:nvPr>
        </p:nvSpPr>
        <p:spPr/>
        <p:txBody>
          <a:bodyPr/>
          <a:lstStyle/>
          <a:p>
            <a:fld id="{05E09498-97DE-439D-8242-BC12E5723358}" type="slidenum">
              <a:rPr lang="en-US" smtClean="0"/>
              <a:t>1</a:t>
            </a:fld>
            <a:endParaRPr lang="en-US"/>
          </a:p>
        </p:txBody>
      </p:sp>
    </p:spTree>
    <p:extLst>
      <p:ext uri="{BB962C8B-B14F-4D97-AF65-F5344CB8AC3E}">
        <p14:creationId xmlns:p14="http://schemas.microsoft.com/office/powerpoint/2010/main" val="255553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t>ქიმიურ ელემენტთა თვისებების პერიოდულობის აღმოჩენა </a:t>
            </a:r>
            <a:r>
              <a:rPr lang="ka-GE" sz="1200" b="0" i="0" kern="1200" dirty="0">
                <a:solidFill>
                  <a:schemeClr val="tx1"/>
                </a:solidFill>
                <a:effectLst/>
                <a:latin typeface="+mn-lt"/>
                <a:ea typeface="+mn-ea"/>
                <a:cs typeface="+mn-cs"/>
              </a:rPr>
              <a:t>ბუნების ფუნდამენტურ კანონებს შორის არის აღიარებული.</a:t>
            </a:r>
            <a:r>
              <a:rPr lang="ka-GE"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a:t>
            </a:r>
            <a:r>
              <a:rPr lang="ka-GE" sz="1200" b="0" i="0" kern="1200" baseline="0" dirty="0">
                <a:solidFill>
                  <a:schemeClr val="tx1"/>
                </a:solidFill>
                <a:effectLst/>
                <a:latin typeface="+mn-lt"/>
                <a:ea typeface="+mn-ea"/>
                <a:cs typeface="+mn-cs"/>
              </a:rPr>
              <a:t>რამაც რევოლუციურად შეუწყო ხელი ჩვენი სამყაროს ახლებურად შემეცნებას.</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09498-97DE-439D-8242-BC12E5723358}" type="slidenum">
              <a:rPr lang="en-US" smtClean="0"/>
              <a:t>2</a:t>
            </a:fld>
            <a:endParaRPr lang="en-US"/>
          </a:p>
        </p:txBody>
      </p:sp>
    </p:spTree>
    <p:extLst>
      <p:ext uri="{BB962C8B-B14F-4D97-AF65-F5344CB8AC3E}">
        <p14:creationId xmlns:p14="http://schemas.microsoft.com/office/powerpoint/2010/main" val="258377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0" i="0" kern="1200" dirty="0">
                <a:solidFill>
                  <a:schemeClr val="tx1"/>
                </a:solidFill>
                <a:effectLst/>
                <a:latin typeface="+mn-lt"/>
                <a:ea typeface="+mn-ea"/>
                <a:cs typeface="+mn-cs"/>
              </a:rPr>
              <a:t>ელემენტები ცხრილში ლაგდებიან მათი ატომური მასის ზრდის მიხედვით. [</a:t>
            </a:r>
            <a:r>
              <a:rPr lang="en-US" sz="1200" b="0" i="0" kern="1200" dirty="0">
                <a:solidFill>
                  <a:schemeClr val="tx1"/>
                </a:solidFill>
                <a:effectLst/>
                <a:latin typeface="+mn-lt"/>
                <a:ea typeface="+mn-ea"/>
                <a:cs typeface="+mn-cs"/>
              </a:rPr>
              <a:t>zoom in</a:t>
            </a:r>
            <a:r>
              <a:rPr lang="ka-G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[zoom out] </a:t>
            </a:r>
            <a:r>
              <a:rPr lang="ka-GE" sz="1200" b="0" i="0" kern="1200" dirty="0">
                <a:solidFill>
                  <a:schemeClr val="tx1"/>
                </a:solidFill>
                <a:effectLst/>
                <a:latin typeface="+mn-lt"/>
                <a:ea typeface="+mn-ea"/>
                <a:cs typeface="+mn-cs"/>
              </a:rPr>
              <a:t>წარმოქმნილ მწკრივში თითოეულს ენიჭება შესაბამისი რიგითი ნომერი. </a:t>
            </a:r>
            <a:endParaRPr lang="en-US" dirty="0"/>
          </a:p>
        </p:txBody>
      </p:sp>
      <p:sp>
        <p:nvSpPr>
          <p:cNvPr id="4" name="Slide Number Placeholder 3"/>
          <p:cNvSpPr>
            <a:spLocks noGrp="1"/>
          </p:cNvSpPr>
          <p:nvPr>
            <p:ph type="sldNum" sz="quarter" idx="10"/>
          </p:nvPr>
        </p:nvSpPr>
        <p:spPr/>
        <p:txBody>
          <a:bodyPr/>
          <a:lstStyle/>
          <a:p>
            <a:fld id="{05E09498-97DE-439D-8242-BC12E5723358}" type="slidenum">
              <a:rPr lang="en-US" smtClean="0"/>
              <a:t>3</a:t>
            </a:fld>
            <a:endParaRPr lang="en-US"/>
          </a:p>
        </p:txBody>
      </p:sp>
    </p:spTree>
    <p:extLst>
      <p:ext uri="{BB962C8B-B14F-4D97-AF65-F5344CB8AC3E}">
        <p14:creationId xmlns:p14="http://schemas.microsoft.com/office/powerpoint/2010/main" val="330828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ქიმიურ ელემენტთა პერიოდული სისტემის გამოვლენის მომენტისათვის</a:t>
            </a:r>
            <a:r>
              <a:rPr lang="en-US" dirty="0"/>
              <a:t> </a:t>
            </a:r>
            <a:r>
              <a:rPr lang="ka-GE" dirty="0"/>
              <a:t>აღმოჩენილი იყო 60 ელემენტი. აღნიშნული კანონზომიერება შეიმჩნა ქიმიური ელემენტების მწკრივზე დაკვირვებით, რომელშიც ისინი ლაგდებიან მათი ატომური მასის ზრდის მიხედვით.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სისტემის უკეთ გაგებისათვის უკეთესია მწკრივის წევრების მიმდევრობის ნუმერაცია. აღნიშნულ ინდივიდუალურ რიცხვს - რიგითი ნომერი ეწოდა. მათთვის ვინც თითოეული წევრი ელემენტის ქიმიური თვისებებს იცნობს და არის დაკვირვებული, ცხადი ხდება, რომ მოცემული თანმიმდევრობით წარმოქმნილ მწკრივში წევრთა ქიმიური თვისებები, გარკვეული პერიოდის შემდეგ მეორდებიან.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მწკრივში, რომელიც მოიცავს შედარებით მსუბუქ ელემენტებს, ქიმიური თვისებების გამეორების ბიჯის რიცხვია - ყოველი მერვე წევრი. მოცემულ დინამიურ გამოსახულებაში მსგავსი ქიმიური თვისებების მქონე ელემენტები იდენტური შეფერილობით მოვნიშნე. როგორც თქვენ ამჩნევთ </a:t>
            </a:r>
            <a:r>
              <a:rPr lang="ka-GE" sz="1200" b="0" i="0" kern="1200">
                <a:solidFill>
                  <a:schemeClr val="tx1"/>
                </a:solidFill>
                <a:effectLst/>
                <a:latin typeface="+mn-lt"/>
                <a:ea typeface="+mn-ea"/>
                <a:cs typeface="+mn-cs"/>
              </a:rPr>
              <a:t>წარმოდგენილ მწკრივში ფერები მეორდება, რვის ჯერადობით.</a:t>
            </a:r>
            <a:endParaRPr lang="en-US" dirty="0"/>
          </a:p>
        </p:txBody>
      </p:sp>
      <p:sp>
        <p:nvSpPr>
          <p:cNvPr id="4" name="Slide Number Placeholder 3"/>
          <p:cNvSpPr>
            <a:spLocks noGrp="1"/>
          </p:cNvSpPr>
          <p:nvPr>
            <p:ph type="sldNum" sz="quarter" idx="5"/>
          </p:nvPr>
        </p:nvSpPr>
        <p:spPr/>
        <p:txBody>
          <a:bodyPr/>
          <a:lstStyle/>
          <a:p>
            <a:fld id="{05E09498-97DE-439D-8242-BC12E5723358}" type="slidenum">
              <a:rPr lang="en-US" smtClean="0"/>
              <a:t>4</a:t>
            </a:fld>
            <a:endParaRPr lang="en-US"/>
          </a:p>
        </p:txBody>
      </p:sp>
    </p:spTree>
    <p:extLst>
      <p:ext uri="{BB962C8B-B14F-4D97-AF65-F5344CB8AC3E}">
        <p14:creationId xmlns:p14="http://schemas.microsoft.com/office/powerpoint/2010/main" val="125771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შემჩნეული კანონზომიერება იმდენად ზუსტი აღმოჩნდა, რომ ის მეცნიერებს დანარჩენი ელემენტების აღმოჩენაში ეხმარებოდა. კერძოდ იმით, რომ აღმოსაჩენი ელემენტების ქიმიური თვისებების პროგნოზირების საშუალებას იძლეოდა. ქიმიური ელემენტის სისტემატიკაში შემოღებული იქნა ტერმინი, პერიოდი, რომელიც როგორც ხედავთ, გულისხმობს მწკრივის უბანს,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a:t>
            </a:r>
            <a:r>
              <a:rPr lang="ka-GE" dirty="0"/>
              <a:t>რომელიც პრაქტიკულად მოიცავს ელემენტების შესაძლო ქიმიური თვისებების გამოვლენის სრულ დიაპაზონს. რომელიც როგორც ირკვევა იწყება ტიპიური ლითონური თვისებების მქონე წევრით და ყოველი მომდევნო წევრი თანდათან კარგავს ლითონურ თვისებებს და მასში იზრდება არალითონური თვისებები. მწკრივებს, ანუ პერიოდებს, აბოლოვებენ ელემენტები, რომლებსაც პრაქტიკულად არ გააჩნიათ ქიმიურ პროცესებში მონაწილეობის მოტივაცია. მათ ინერტულ ელემენტებს უწოდებენ. თუ პერიოდს შევადარებთ, წინადადებას, ელემენტებს ამ წინადადების სიტყვებთან, ინერტული ელემენტი იქნება, როგორც ამ წინადადების ბოლოს დასმული წერტილი, რომლითაც ბოლოვდება პერიოდი.</a:t>
            </a:r>
            <a:endParaRPr lang="en-US" dirty="0"/>
          </a:p>
        </p:txBody>
      </p:sp>
      <p:sp>
        <p:nvSpPr>
          <p:cNvPr id="4" name="Slide Number Placeholder 3"/>
          <p:cNvSpPr>
            <a:spLocks noGrp="1"/>
          </p:cNvSpPr>
          <p:nvPr>
            <p:ph type="sldNum" sz="quarter" idx="5"/>
          </p:nvPr>
        </p:nvSpPr>
        <p:spPr/>
        <p:txBody>
          <a:bodyPr/>
          <a:lstStyle/>
          <a:p>
            <a:fld id="{05E09498-97DE-439D-8242-BC12E5723358}" type="slidenum">
              <a:rPr lang="en-US" smtClean="0"/>
              <a:t>5</a:t>
            </a:fld>
            <a:endParaRPr lang="en-US"/>
          </a:p>
        </p:txBody>
      </p:sp>
    </p:spTree>
    <p:extLst>
      <p:ext uri="{BB962C8B-B14F-4D97-AF65-F5344CB8AC3E}">
        <p14:creationId xmlns:p14="http://schemas.microsoft.com/office/powerpoint/2010/main" val="395459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განმარტებული კანონის თვალსაჩინო დემონსტრაციისათვის, ინფორმატიული ილუსტრაციით თქვენთვის გავარჩევ ერთ მაგალითს. </a:t>
            </a:r>
            <a:endParaRPr lang="en-US" dirty="0"/>
          </a:p>
        </p:txBody>
      </p:sp>
      <p:sp>
        <p:nvSpPr>
          <p:cNvPr id="4" name="Slide Number Placeholder 3"/>
          <p:cNvSpPr>
            <a:spLocks noGrp="1"/>
          </p:cNvSpPr>
          <p:nvPr>
            <p:ph type="sldNum" sz="quarter" idx="5"/>
          </p:nvPr>
        </p:nvSpPr>
        <p:spPr/>
        <p:txBody>
          <a:bodyPr/>
          <a:lstStyle/>
          <a:p>
            <a:fld id="{05E09498-97DE-439D-8242-BC12E5723358}" type="slidenum">
              <a:rPr lang="en-US" smtClean="0"/>
              <a:t>6</a:t>
            </a:fld>
            <a:endParaRPr lang="en-US"/>
          </a:p>
        </p:txBody>
      </p:sp>
    </p:spTree>
    <p:extLst>
      <p:ext uri="{BB962C8B-B14F-4D97-AF65-F5344CB8AC3E}">
        <p14:creationId xmlns:p14="http://schemas.microsoft.com/office/powerpoint/2010/main" val="419691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როგორც ავღნიშნე, პერიოდის სათავეში გვხვდებიან ელემენტები რომლებსაც გააჩნიათ ტიპიური ლითონური თვისებები.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მყარი არალითონები მსხვრევადია, ხოლო ლითონური თვისებაა ჭედადობა. ტიპიური ლითნების ეს პლასტიკური თვისება იმდენად ძლიერ არის გამოხატული, რომ შესაძლებელია მათი გაჭრაც კი. ამასთან </a:t>
            </a:r>
            <a:r>
              <a:rPr lang="ka-GE" dirty="0"/>
              <a:t>მათ იმდენად ძლიერი ქიმიური აქტიურობა ახასიათებთ, რომ წყალთან კონტაქტისას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a:t>
            </a:r>
            <a:r>
              <a:rPr lang="ka-GE" dirty="0"/>
              <a:t>იწყებენ მასთან ურთიერთქმედებას და ინტენსიურად გამოჰყოფენ ენერგიას, რომელიც სითბოდან, სინათლის გამოყოფით, ცეცხლის გაჩენით და როგორც წესი აფეთქებაში გადადის.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a:t>
            </a:r>
            <a:r>
              <a:rPr lang="ka-GE" dirty="0"/>
              <a:t>ამ ლითონების წყალთან ურთიერთქმედების პროდუქტები (ჰიდროქსიდები) წყალხსნადებია, ვინაიდან ფუძეების წყალში ხსნადობას ლაბორატორიულ პრაქტიკაში მნიშვნელოვან განმასხვავებელ თვისებად მიიჩნევენ, მათ ცალკე ტერმინით განმიჯნეს ფუძეებიდან და ეწოდათ ტუტეები, ხოლო მათ წარმომქმნელ ლითონებს ტუტე ლითონები დაერქვა. </a:t>
            </a:r>
            <a:r>
              <a:rPr lang="en-US" sz="1200" b="0" i="0" kern="1200" dirty="0">
                <a:solidFill>
                  <a:schemeClr val="tx1"/>
                </a:solidFill>
                <a:effectLst/>
                <a:latin typeface="+mn-lt"/>
                <a:ea typeface="+mn-ea"/>
                <a:cs typeface="+mn-cs"/>
              </a:rPr>
              <a:t>▶</a:t>
            </a:r>
            <a:r>
              <a:rPr lang="ka-GE" sz="1200" b="0" i="0" kern="1200" dirty="0">
                <a:solidFill>
                  <a:schemeClr val="tx1"/>
                </a:solidFill>
                <a:effectLst/>
                <a:latin typeface="+mn-lt"/>
                <a:ea typeface="+mn-ea"/>
                <a:cs typeface="+mn-cs"/>
              </a:rPr>
              <a:t> პერიოდის დასაწყისში </a:t>
            </a:r>
            <a:r>
              <a:rPr lang="ka-GE" sz="1200" b="0" i="0" kern="1200">
                <a:solidFill>
                  <a:schemeClr val="tx1"/>
                </a:solidFill>
                <a:effectLst/>
                <a:latin typeface="+mn-lt"/>
                <a:ea typeface="+mn-ea"/>
                <a:cs typeface="+mn-cs"/>
              </a:rPr>
              <a:t>მყოფი ელემენტების თვისებები წყალთან ურთიერთქმედების თვალსაზრისით რომ განვიხილოთ წარმოგიდგენთ შემდეგ ფაქტებს:</a:t>
            </a:r>
            <a:endParaRPr lang="en-US" dirty="0"/>
          </a:p>
        </p:txBody>
      </p:sp>
      <p:sp>
        <p:nvSpPr>
          <p:cNvPr id="4" name="Slide Number Placeholder 3"/>
          <p:cNvSpPr>
            <a:spLocks noGrp="1"/>
          </p:cNvSpPr>
          <p:nvPr>
            <p:ph type="sldNum" sz="quarter" idx="5"/>
          </p:nvPr>
        </p:nvSpPr>
        <p:spPr/>
        <p:txBody>
          <a:bodyPr/>
          <a:lstStyle/>
          <a:p>
            <a:fld id="{05E09498-97DE-439D-8242-BC12E5723358}" type="slidenum">
              <a:rPr lang="en-US" smtClean="0"/>
              <a:t>7</a:t>
            </a:fld>
            <a:endParaRPr lang="en-US"/>
          </a:p>
        </p:txBody>
      </p:sp>
    </p:spTree>
    <p:extLst>
      <p:ext uri="{BB962C8B-B14F-4D97-AF65-F5344CB8AC3E}">
        <p14:creationId xmlns:p14="http://schemas.microsoft.com/office/powerpoint/2010/main" val="268593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E15D6-DC15-443A-BBA5-62D88D9CE9C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393341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E15D6-DC15-443A-BBA5-62D88D9CE9C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40561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E15D6-DC15-443A-BBA5-62D88D9CE9C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129233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E15D6-DC15-443A-BBA5-62D88D9CE9C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373403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E15D6-DC15-443A-BBA5-62D88D9CE9CC}"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78481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E15D6-DC15-443A-BBA5-62D88D9CE9CC}"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402296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E15D6-DC15-443A-BBA5-62D88D9CE9CC}"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429169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E15D6-DC15-443A-BBA5-62D88D9CE9CC}"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251669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E15D6-DC15-443A-BBA5-62D88D9CE9CC}"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80762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E15D6-DC15-443A-BBA5-62D88D9CE9CC}"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250459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E15D6-DC15-443A-BBA5-62D88D9CE9CC}"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95CC-FA79-4F62-9D4C-7BF41B8B9765}" type="slidenum">
              <a:rPr lang="en-US" smtClean="0"/>
              <a:t>‹#›</a:t>
            </a:fld>
            <a:endParaRPr lang="en-US"/>
          </a:p>
        </p:txBody>
      </p:sp>
    </p:spTree>
    <p:extLst>
      <p:ext uri="{BB962C8B-B14F-4D97-AF65-F5344CB8AC3E}">
        <p14:creationId xmlns:p14="http://schemas.microsoft.com/office/powerpoint/2010/main" val="391751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E15D6-DC15-443A-BBA5-62D88D9CE9CC}"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595CC-FA79-4F62-9D4C-7BF41B8B9765}" type="slidenum">
              <a:rPr lang="en-US" smtClean="0"/>
              <a:t>‹#›</a:t>
            </a:fld>
            <a:endParaRPr lang="en-US"/>
          </a:p>
        </p:txBody>
      </p:sp>
    </p:spTree>
    <p:extLst>
      <p:ext uri="{BB962C8B-B14F-4D97-AF65-F5344CB8AC3E}">
        <p14:creationId xmlns:p14="http://schemas.microsoft.com/office/powerpoint/2010/main" val="15745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14.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notesSlide" Target="../notesSlides/notesSlide7.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41756" y="838282"/>
            <a:ext cx="9144793" cy="1639966"/>
          </a:xfrm>
          <a:prstGeom prst="rect">
            <a:avLst/>
          </a:prstGeom>
        </p:spPr>
      </p:pic>
      <p:pic>
        <p:nvPicPr>
          <p:cNvPr id="8" name="Picture 7"/>
          <p:cNvPicPr>
            <a:picLocks noChangeAspect="1"/>
          </p:cNvPicPr>
          <p:nvPr/>
        </p:nvPicPr>
        <p:blipFill>
          <a:blip r:embed="rId4"/>
          <a:stretch>
            <a:fillRect/>
          </a:stretch>
        </p:blipFill>
        <p:spPr>
          <a:xfrm>
            <a:off x="1524000" y="3194939"/>
            <a:ext cx="9144793" cy="2542252"/>
          </a:xfrm>
          <a:prstGeom prst="rect">
            <a:avLst/>
          </a:prstGeom>
        </p:spPr>
      </p:pic>
      <p:pic>
        <p:nvPicPr>
          <p:cNvPr id="6" name="Picture 5"/>
          <p:cNvPicPr>
            <a:picLocks noChangeAspect="1"/>
          </p:cNvPicPr>
          <p:nvPr/>
        </p:nvPicPr>
        <p:blipFill>
          <a:blip r:embed="rId5"/>
          <a:stretch>
            <a:fillRect/>
          </a:stretch>
        </p:blipFill>
        <p:spPr>
          <a:xfrm>
            <a:off x="4499825" y="2564188"/>
            <a:ext cx="2712955" cy="859611"/>
          </a:xfrm>
          <a:prstGeom prst="rect">
            <a:avLst/>
          </a:prstGeom>
        </p:spPr>
      </p:pic>
      <p:cxnSp>
        <p:nvCxnSpPr>
          <p:cNvPr id="10" name="Straight Connector 9"/>
          <p:cNvCxnSpPr/>
          <p:nvPr/>
        </p:nvCxnSpPr>
        <p:spPr>
          <a:xfrm flipH="1">
            <a:off x="2272683" y="2867487"/>
            <a:ext cx="2610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95387" y="2867487"/>
            <a:ext cx="26100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0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444" y="0"/>
            <a:ext cx="4570214"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7" y="48873"/>
            <a:ext cx="3260864" cy="44499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545" y="0"/>
            <a:ext cx="4689939" cy="6858000"/>
          </a:xfrm>
          <a:prstGeom prst="rect">
            <a:avLst/>
          </a:prstGeom>
        </p:spPr>
      </p:pic>
      <p:pic>
        <p:nvPicPr>
          <p:cNvPr id="8" name="Picture 7"/>
          <p:cNvPicPr>
            <a:picLocks noChangeAspect="1"/>
          </p:cNvPicPr>
          <p:nvPr/>
        </p:nvPicPr>
        <p:blipFill>
          <a:blip r:embed="rId6"/>
          <a:stretch>
            <a:fillRect/>
          </a:stretch>
        </p:blipFill>
        <p:spPr>
          <a:xfrm>
            <a:off x="192223" y="4498848"/>
            <a:ext cx="3206774" cy="1109568"/>
          </a:xfrm>
          <a:prstGeom prst="rect">
            <a:avLst/>
          </a:prstGeom>
        </p:spPr>
      </p:pic>
      <p:pic>
        <p:nvPicPr>
          <p:cNvPr id="9" name="Picture 8"/>
          <p:cNvPicPr>
            <a:picLocks noChangeAspect="1"/>
          </p:cNvPicPr>
          <p:nvPr/>
        </p:nvPicPr>
        <p:blipFill>
          <a:blip r:embed="rId7"/>
          <a:stretch>
            <a:fillRect/>
          </a:stretch>
        </p:blipFill>
        <p:spPr>
          <a:xfrm>
            <a:off x="100775" y="5455798"/>
            <a:ext cx="3389670" cy="140220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33" y="1201476"/>
            <a:ext cx="12784849" cy="3196212"/>
          </a:xfrm>
          <a:prstGeom prst="rect">
            <a:avLst/>
          </a:prstGeom>
        </p:spPr>
      </p:pic>
      <p:sp>
        <p:nvSpPr>
          <p:cNvPr id="11" name="Rectangle 10"/>
          <p:cNvSpPr/>
          <p:nvPr/>
        </p:nvSpPr>
        <p:spPr>
          <a:xfrm>
            <a:off x="78687" y="4498848"/>
            <a:ext cx="3260864" cy="2263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9"/>
          <a:stretch>
            <a:fillRect/>
          </a:stretch>
        </p:blipFill>
        <p:spPr>
          <a:xfrm>
            <a:off x="0" y="5254609"/>
            <a:ext cx="12314987" cy="591363"/>
          </a:xfrm>
          <a:prstGeom prst="rect">
            <a:avLst/>
          </a:prstGeom>
        </p:spPr>
      </p:pic>
      <p:cxnSp>
        <p:nvCxnSpPr>
          <p:cNvPr id="15" name="Straight Connector 14"/>
          <p:cNvCxnSpPr/>
          <p:nvPr/>
        </p:nvCxnSpPr>
        <p:spPr>
          <a:xfrm flipH="1">
            <a:off x="100775" y="5700324"/>
            <a:ext cx="11999076" cy="0"/>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353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23" presetClass="exit" presetSubtype="32" fill="hold" nodeType="after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1000"/>
                            </p:stCondLst>
                            <p:childTnLst>
                              <p:par>
                                <p:cTn id="35" presetID="23" presetClass="exit" presetSubtype="32" fill="hold" nodeType="afterEffect">
                                  <p:stCondLst>
                                    <p:cond delay="0"/>
                                  </p:stCondLst>
                                  <p:childTnLst>
                                    <p:anim calcmode="lin" valueType="num">
                                      <p:cBhvr>
                                        <p:cTn id="36" dur="500"/>
                                        <p:tgtEl>
                                          <p:spTgt spid="2"/>
                                        </p:tgtEl>
                                        <p:attrNameLst>
                                          <p:attrName>ppt_w</p:attrName>
                                        </p:attrNameLst>
                                      </p:cBhvr>
                                      <p:tavLst>
                                        <p:tav tm="0">
                                          <p:val>
                                            <p:strVal val="ppt_w"/>
                                          </p:val>
                                        </p:tav>
                                        <p:tav tm="100000">
                                          <p:val>
                                            <p:fltVal val="0"/>
                                          </p:val>
                                        </p:tav>
                                      </p:tavLst>
                                    </p:anim>
                                    <p:anim calcmode="lin" valueType="num">
                                      <p:cBhvr>
                                        <p:cTn id="37" dur="500"/>
                                        <p:tgtEl>
                                          <p:spTgt spid="2"/>
                                        </p:tgtEl>
                                        <p:attrNameLst>
                                          <p:attrName>ppt_h</p:attrName>
                                        </p:attrNameLst>
                                      </p:cBhvr>
                                      <p:tavLst>
                                        <p:tav tm="0">
                                          <p:val>
                                            <p:strVal val="ppt_h"/>
                                          </p:val>
                                        </p:tav>
                                        <p:tav tm="100000">
                                          <p:val>
                                            <p:fltVal val="0"/>
                                          </p:val>
                                        </p:tav>
                                      </p:tavLst>
                                    </p:anim>
                                    <p:set>
                                      <p:cBhvr>
                                        <p:cTn id="38" dur="1" fill="hold">
                                          <p:stCondLst>
                                            <p:cond delay="499"/>
                                          </p:stCondLst>
                                        </p:cTn>
                                        <p:tgtEl>
                                          <p:spTgt spid="2"/>
                                        </p:tgtEl>
                                        <p:attrNameLst>
                                          <p:attrName>style.visibility</p:attrName>
                                        </p:attrNameLst>
                                      </p:cBhvr>
                                      <p:to>
                                        <p:strVal val="hidden"/>
                                      </p:to>
                                    </p:se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par>
                          <p:cTn id="47" fill="hold">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35" presetClass="emph" presetSubtype="0" repeatCount="9000" fill="hold" grpId="2" nodeType="withEffect">
                                  <p:stCondLst>
                                    <p:cond delay="0"/>
                                  </p:stCondLst>
                                  <p:childTnLst>
                                    <p:anim calcmode="discrete" valueType="str">
                                      <p:cBhvr>
                                        <p:cTn id="51" dur="50" fill="hold"/>
                                        <p:tgtEl>
                                          <p:spTgt spid="11"/>
                                        </p:tgtEl>
                                        <p:attrNameLst>
                                          <p:attrName>style.visibility</p:attrName>
                                        </p:attrNameLst>
                                      </p:cBhvr>
                                      <p:tavLst>
                                        <p:tav tm="0">
                                          <p:val>
                                            <p:strVal val="hidden"/>
                                          </p:val>
                                        </p:tav>
                                        <p:tav tm="50000">
                                          <p:val>
                                            <p:strVal val="visible"/>
                                          </p:val>
                                        </p:tav>
                                      </p:tavLst>
                                    </p:anim>
                                  </p:childTnLst>
                                </p:cTn>
                              </p:par>
                              <p:par>
                                <p:cTn id="52" presetID="63" presetClass="path" presetSubtype="0" accel="50000" decel="50000" fill="hold" grpId="1" nodeType="withEffect">
                                  <p:stCondLst>
                                    <p:cond delay="0"/>
                                  </p:stCondLst>
                                  <p:childTnLst>
                                    <p:animMotion origin="layout" path="M -4.375E-6 -4.81481E-6 L 0.73711 -4.81481E-6 " pathEditMode="relative" rAng="0" ptsTypes="AA">
                                      <p:cBhvr>
                                        <p:cTn id="53" dur="500" fill="hold"/>
                                        <p:tgtEl>
                                          <p:spTgt spid="11"/>
                                        </p:tgtEl>
                                        <p:attrNameLst>
                                          <p:attrName>ppt_x</p:attrName>
                                          <p:attrName>ppt_y</p:attrName>
                                        </p:attrNameLst>
                                      </p:cBhvr>
                                      <p:rCtr x="36849" y="0"/>
                                    </p:animMotion>
                                  </p:childTnLst>
                                </p:cTn>
                              </p:par>
                            </p:childTnLst>
                          </p:cTn>
                        </p:par>
                        <p:par>
                          <p:cTn id="54" fill="hold">
                            <p:stCondLst>
                              <p:cond delay="2000"/>
                            </p:stCondLst>
                            <p:childTnLst>
                              <p:par>
                                <p:cTn id="55" presetID="1" presetClass="exit" presetSubtype="0" fill="hold" grpId="3" nodeType="after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2" presetClass="entr" presetSubtype="2"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90" y="0"/>
            <a:ext cx="10058400" cy="6604532"/>
          </a:xfrm>
          <a:prstGeom prst="rect">
            <a:avLst/>
          </a:prstGeom>
        </p:spPr>
      </p:pic>
    </p:spTree>
    <p:extLst>
      <p:ext uri="{BB962C8B-B14F-4D97-AF65-F5344CB8AC3E}">
        <p14:creationId xmlns:p14="http://schemas.microsoft.com/office/powerpoint/2010/main" val="305045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79059" y="277320"/>
            <a:ext cx="2792133" cy="16272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15310" y="706236"/>
            <a:ext cx="2755883" cy="769441"/>
          </a:xfrm>
          <a:prstGeom prst="rect">
            <a:avLst/>
          </a:prstGeom>
          <a:noFill/>
        </p:spPr>
        <p:txBody>
          <a:bodyPr wrap="none" rtlCol="0">
            <a:spAutoFit/>
          </a:bodyPr>
          <a:lstStyle/>
          <a:p>
            <a:r>
              <a:rPr lang="ka-GE" sz="4400" dirty="0">
                <a:latin typeface="Times New Roman" panose="02020603050405020304" pitchFamily="18" charset="0"/>
                <a:cs typeface="Times New Roman" panose="02020603050405020304" pitchFamily="18" charset="0"/>
              </a:rPr>
              <a:t>ელემენტი</a:t>
            </a:r>
            <a:endParaRPr lang="en-US" sz="4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79058" y="1535260"/>
            <a:ext cx="2792134" cy="369332"/>
          </a:xfrm>
          <a:prstGeom prst="rect">
            <a:avLst/>
          </a:prstGeom>
          <a:noFill/>
        </p:spPr>
        <p:txBody>
          <a:bodyPr wrap="square" rtlCol="0">
            <a:spAutoFit/>
          </a:bodyPr>
          <a:lstStyle/>
          <a:p>
            <a:pPr algn="ctr"/>
            <a:r>
              <a:rPr lang="ka-GE" dirty="0"/>
              <a:t>ატომური მასა</a:t>
            </a:r>
            <a:endParaRPr lang="en-US" dirty="0"/>
          </a:p>
        </p:txBody>
      </p:sp>
      <p:sp>
        <p:nvSpPr>
          <p:cNvPr id="14" name="TextBox 13"/>
          <p:cNvSpPr txBox="1"/>
          <p:nvPr/>
        </p:nvSpPr>
        <p:spPr>
          <a:xfrm>
            <a:off x="4779058" y="277321"/>
            <a:ext cx="2792134" cy="369332"/>
          </a:xfrm>
          <a:prstGeom prst="rect">
            <a:avLst/>
          </a:prstGeom>
          <a:noFill/>
        </p:spPr>
        <p:txBody>
          <a:bodyPr wrap="square" rtlCol="0">
            <a:spAutoFit/>
          </a:bodyPr>
          <a:lstStyle/>
          <a:p>
            <a:pPr algn="ctr"/>
            <a:r>
              <a:rPr lang="ka-GE" dirty="0"/>
              <a:t>რიგითი ნომერი</a:t>
            </a:r>
            <a:endParaRPr lang="en-US" dirty="0"/>
          </a:p>
        </p:txBody>
      </p:sp>
      <p:sp>
        <p:nvSpPr>
          <p:cNvPr id="15" name="Rectangle 14"/>
          <p:cNvSpPr/>
          <p:nvPr/>
        </p:nvSpPr>
        <p:spPr>
          <a:xfrm>
            <a:off x="4779060" y="646653"/>
            <a:ext cx="2792132" cy="88860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35" name="Group 134"/>
          <p:cNvGrpSpPr/>
          <p:nvPr/>
        </p:nvGrpSpPr>
        <p:grpSpPr>
          <a:xfrm>
            <a:off x="841428" y="2718233"/>
            <a:ext cx="728432" cy="1610923"/>
            <a:chOff x="1184331" y="2718233"/>
            <a:chExt cx="728432" cy="1610923"/>
          </a:xfrm>
        </p:grpSpPr>
        <p:sp>
          <p:nvSpPr>
            <p:cNvPr id="23" name="Rectangle 22"/>
            <p:cNvSpPr/>
            <p:nvPr/>
          </p:nvSpPr>
          <p:spPr>
            <a:xfrm>
              <a:off x="1184332" y="2718233"/>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TextBox 23"/>
            <p:cNvSpPr txBox="1"/>
            <p:nvPr/>
          </p:nvSpPr>
          <p:spPr>
            <a:xfrm>
              <a:off x="1184331" y="3141575"/>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He</a:t>
              </a:r>
            </a:p>
          </p:txBody>
        </p:sp>
        <p:sp>
          <p:nvSpPr>
            <p:cNvPr id="25" name="TextBox 24"/>
            <p:cNvSpPr txBox="1"/>
            <p:nvPr/>
          </p:nvSpPr>
          <p:spPr>
            <a:xfrm>
              <a:off x="1184332" y="3959824"/>
              <a:ext cx="728431" cy="369332"/>
            </a:xfrm>
            <a:prstGeom prst="rect">
              <a:avLst/>
            </a:prstGeom>
            <a:noFill/>
          </p:spPr>
          <p:txBody>
            <a:bodyPr wrap="square" rtlCol="0">
              <a:spAutoFit/>
            </a:bodyPr>
            <a:lstStyle/>
            <a:p>
              <a:pPr algn="ctr"/>
              <a:r>
                <a:rPr lang="en-US" dirty="0"/>
                <a:t>4.003</a:t>
              </a:r>
            </a:p>
          </p:txBody>
        </p:sp>
        <p:sp>
          <p:nvSpPr>
            <p:cNvPr id="27" name="Rectangle 26"/>
            <p:cNvSpPr/>
            <p:nvPr/>
          </p:nvSpPr>
          <p:spPr>
            <a:xfrm>
              <a:off x="1184332" y="3082766"/>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4" name="Group 133"/>
          <p:cNvGrpSpPr/>
          <p:nvPr/>
        </p:nvGrpSpPr>
        <p:grpSpPr>
          <a:xfrm>
            <a:off x="91719" y="2718232"/>
            <a:ext cx="728432" cy="1610923"/>
            <a:chOff x="434622" y="2718232"/>
            <a:chExt cx="728432" cy="1610923"/>
          </a:xfrm>
        </p:grpSpPr>
        <p:sp>
          <p:nvSpPr>
            <p:cNvPr id="29" name="Rectangle 28"/>
            <p:cNvSpPr/>
            <p:nvPr/>
          </p:nvSpPr>
          <p:spPr>
            <a:xfrm>
              <a:off x="434623"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extBox 29"/>
            <p:cNvSpPr txBox="1"/>
            <p:nvPr/>
          </p:nvSpPr>
          <p:spPr>
            <a:xfrm>
              <a:off x="434622"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t>
              </a:r>
            </a:p>
          </p:txBody>
        </p:sp>
        <p:sp>
          <p:nvSpPr>
            <p:cNvPr id="31" name="TextBox 30"/>
            <p:cNvSpPr txBox="1"/>
            <p:nvPr/>
          </p:nvSpPr>
          <p:spPr>
            <a:xfrm>
              <a:off x="434623" y="3959823"/>
              <a:ext cx="728431" cy="369332"/>
            </a:xfrm>
            <a:prstGeom prst="rect">
              <a:avLst/>
            </a:prstGeom>
            <a:noFill/>
          </p:spPr>
          <p:txBody>
            <a:bodyPr wrap="square" rtlCol="0">
              <a:spAutoFit/>
            </a:bodyPr>
            <a:lstStyle/>
            <a:p>
              <a:pPr algn="ctr"/>
              <a:r>
                <a:rPr lang="en-US" dirty="0"/>
                <a:t>1.001</a:t>
              </a:r>
            </a:p>
          </p:txBody>
        </p:sp>
        <p:sp>
          <p:nvSpPr>
            <p:cNvPr id="33" name="Rectangle 32"/>
            <p:cNvSpPr/>
            <p:nvPr/>
          </p:nvSpPr>
          <p:spPr>
            <a:xfrm>
              <a:off x="434623"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6" name="Group 135"/>
          <p:cNvGrpSpPr/>
          <p:nvPr/>
        </p:nvGrpSpPr>
        <p:grpSpPr>
          <a:xfrm>
            <a:off x="1593140" y="2718232"/>
            <a:ext cx="728432" cy="1610923"/>
            <a:chOff x="1936043" y="2718232"/>
            <a:chExt cx="728432" cy="1610923"/>
          </a:xfrm>
        </p:grpSpPr>
        <p:sp>
          <p:nvSpPr>
            <p:cNvPr id="35" name="Rectangle 34"/>
            <p:cNvSpPr/>
            <p:nvPr/>
          </p:nvSpPr>
          <p:spPr>
            <a:xfrm>
              <a:off x="1936044"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936043"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Li</a:t>
              </a:r>
            </a:p>
          </p:txBody>
        </p:sp>
        <p:sp>
          <p:nvSpPr>
            <p:cNvPr id="37" name="TextBox 36"/>
            <p:cNvSpPr txBox="1"/>
            <p:nvPr/>
          </p:nvSpPr>
          <p:spPr>
            <a:xfrm>
              <a:off x="1936044" y="3959823"/>
              <a:ext cx="728431" cy="369332"/>
            </a:xfrm>
            <a:prstGeom prst="rect">
              <a:avLst/>
            </a:prstGeom>
            <a:noFill/>
          </p:spPr>
          <p:txBody>
            <a:bodyPr wrap="square" rtlCol="0">
              <a:spAutoFit/>
            </a:bodyPr>
            <a:lstStyle/>
            <a:p>
              <a:pPr algn="ctr"/>
              <a:r>
                <a:rPr lang="en-US" dirty="0"/>
                <a:t>6.941</a:t>
              </a:r>
            </a:p>
          </p:txBody>
        </p:sp>
        <p:sp>
          <p:nvSpPr>
            <p:cNvPr id="39" name="Rectangle 38"/>
            <p:cNvSpPr/>
            <p:nvPr/>
          </p:nvSpPr>
          <p:spPr>
            <a:xfrm>
              <a:off x="1936044"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7" name="Group 136"/>
          <p:cNvGrpSpPr/>
          <p:nvPr/>
        </p:nvGrpSpPr>
        <p:grpSpPr>
          <a:xfrm>
            <a:off x="2348638" y="2718231"/>
            <a:ext cx="728432" cy="1610923"/>
            <a:chOff x="2691541" y="2718231"/>
            <a:chExt cx="728432" cy="1610923"/>
          </a:xfrm>
        </p:grpSpPr>
        <p:sp>
          <p:nvSpPr>
            <p:cNvPr id="41" name="Rectangle 40"/>
            <p:cNvSpPr/>
            <p:nvPr/>
          </p:nvSpPr>
          <p:spPr>
            <a:xfrm>
              <a:off x="2691542"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Box 41"/>
            <p:cNvSpPr txBox="1"/>
            <p:nvPr/>
          </p:nvSpPr>
          <p:spPr>
            <a:xfrm>
              <a:off x="2691541"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Be</a:t>
              </a:r>
            </a:p>
          </p:txBody>
        </p:sp>
        <p:sp>
          <p:nvSpPr>
            <p:cNvPr id="43" name="TextBox 42"/>
            <p:cNvSpPr txBox="1"/>
            <p:nvPr/>
          </p:nvSpPr>
          <p:spPr>
            <a:xfrm>
              <a:off x="2691542" y="3959822"/>
              <a:ext cx="728431" cy="369332"/>
            </a:xfrm>
            <a:prstGeom prst="rect">
              <a:avLst/>
            </a:prstGeom>
            <a:noFill/>
          </p:spPr>
          <p:txBody>
            <a:bodyPr wrap="square" rtlCol="0">
              <a:spAutoFit/>
            </a:bodyPr>
            <a:lstStyle/>
            <a:p>
              <a:pPr algn="ctr"/>
              <a:r>
                <a:rPr lang="en-US" dirty="0"/>
                <a:t>9.012</a:t>
              </a:r>
            </a:p>
          </p:txBody>
        </p:sp>
        <p:sp>
          <p:nvSpPr>
            <p:cNvPr id="45" name="Rectangle 44"/>
            <p:cNvSpPr/>
            <p:nvPr/>
          </p:nvSpPr>
          <p:spPr>
            <a:xfrm>
              <a:off x="2691542"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8" name="Group 137"/>
          <p:cNvGrpSpPr/>
          <p:nvPr/>
        </p:nvGrpSpPr>
        <p:grpSpPr>
          <a:xfrm>
            <a:off x="3099269" y="2718231"/>
            <a:ext cx="728432" cy="1610919"/>
            <a:chOff x="3442172" y="2718231"/>
            <a:chExt cx="728432" cy="1610919"/>
          </a:xfrm>
        </p:grpSpPr>
        <p:sp>
          <p:nvSpPr>
            <p:cNvPr id="47" name="Rectangle 46"/>
            <p:cNvSpPr/>
            <p:nvPr/>
          </p:nvSpPr>
          <p:spPr>
            <a:xfrm>
              <a:off x="3442173"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p:cNvSpPr txBox="1"/>
            <p:nvPr/>
          </p:nvSpPr>
          <p:spPr>
            <a:xfrm>
              <a:off x="3442172"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t>
              </a:r>
            </a:p>
          </p:txBody>
        </p:sp>
        <p:sp>
          <p:nvSpPr>
            <p:cNvPr id="49" name="TextBox 48"/>
            <p:cNvSpPr txBox="1"/>
            <p:nvPr/>
          </p:nvSpPr>
          <p:spPr>
            <a:xfrm>
              <a:off x="3442173" y="3959818"/>
              <a:ext cx="728431" cy="369332"/>
            </a:xfrm>
            <a:prstGeom prst="rect">
              <a:avLst/>
            </a:prstGeom>
            <a:noFill/>
          </p:spPr>
          <p:txBody>
            <a:bodyPr wrap="square" rtlCol="0">
              <a:spAutoFit/>
            </a:bodyPr>
            <a:lstStyle/>
            <a:p>
              <a:pPr algn="ctr"/>
              <a:r>
                <a:rPr lang="en-US" dirty="0"/>
                <a:t>10.81</a:t>
              </a:r>
            </a:p>
          </p:txBody>
        </p:sp>
        <p:sp>
          <p:nvSpPr>
            <p:cNvPr id="51" name="Rectangle 50"/>
            <p:cNvSpPr/>
            <p:nvPr/>
          </p:nvSpPr>
          <p:spPr>
            <a:xfrm>
              <a:off x="3442173"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9" name="Group 138"/>
          <p:cNvGrpSpPr/>
          <p:nvPr/>
        </p:nvGrpSpPr>
        <p:grpSpPr>
          <a:xfrm>
            <a:off x="3849900" y="2718230"/>
            <a:ext cx="728432" cy="1610923"/>
            <a:chOff x="4192803" y="2718230"/>
            <a:chExt cx="728432" cy="1610923"/>
          </a:xfrm>
        </p:grpSpPr>
        <p:sp>
          <p:nvSpPr>
            <p:cNvPr id="53" name="Rectangle 52"/>
            <p:cNvSpPr/>
            <p:nvPr/>
          </p:nvSpPr>
          <p:spPr>
            <a:xfrm>
              <a:off x="4192804"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4192803"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t>
              </a:r>
            </a:p>
          </p:txBody>
        </p:sp>
        <p:sp>
          <p:nvSpPr>
            <p:cNvPr id="55" name="TextBox 54"/>
            <p:cNvSpPr txBox="1"/>
            <p:nvPr/>
          </p:nvSpPr>
          <p:spPr>
            <a:xfrm>
              <a:off x="4192804" y="3959821"/>
              <a:ext cx="728431" cy="369332"/>
            </a:xfrm>
            <a:prstGeom prst="rect">
              <a:avLst/>
            </a:prstGeom>
            <a:noFill/>
          </p:spPr>
          <p:txBody>
            <a:bodyPr wrap="square" rtlCol="0">
              <a:spAutoFit/>
            </a:bodyPr>
            <a:lstStyle/>
            <a:p>
              <a:pPr algn="ctr"/>
              <a:r>
                <a:rPr lang="en-US" dirty="0"/>
                <a:t>12.01</a:t>
              </a:r>
            </a:p>
          </p:txBody>
        </p:sp>
        <p:sp>
          <p:nvSpPr>
            <p:cNvPr id="57" name="Rectangle 56"/>
            <p:cNvSpPr/>
            <p:nvPr/>
          </p:nvSpPr>
          <p:spPr>
            <a:xfrm>
              <a:off x="4192804"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0" name="Group 139"/>
          <p:cNvGrpSpPr/>
          <p:nvPr/>
        </p:nvGrpSpPr>
        <p:grpSpPr>
          <a:xfrm>
            <a:off x="4600531" y="2718230"/>
            <a:ext cx="728432" cy="1610923"/>
            <a:chOff x="4943434" y="2718230"/>
            <a:chExt cx="728432" cy="1610923"/>
          </a:xfrm>
        </p:grpSpPr>
        <p:sp>
          <p:nvSpPr>
            <p:cNvPr id="59" name="Rectangle 58"/>
            <p:cNvSpPr/>
            <p:nvPr/>
          </p:nvSpPr>
          <p:spPr>
            <a:xfrm>
              <a:off x="4943435"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p:cNvSpPr txBox="1"/>
            <p:nvPr/>
          </p:nvSpPr>
          <p:spPr>
            <a:xfrm>
              <a:off x="4943434"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t>
              </a:r>
            </a:p>
          </p:txBody>
        </p:sp>
        <p:sp>
          <p:nvSpPr>
            <p:cNvPr id="61" name="TextBox 60"/>
            <p:cNvSpPr txBox="1"/>
            <p:nvPr/>
          </p:nvSpPr>
          <p:spPr>
            <a:xfrm>
              <a:off x="4943435" y="3959821"/>
              <a:ext cx="728431" cy="369332"/>
            </a:xfrm>
            <a:prstGeom prst="rect">
              <a:avLst/>
            </a:prstGeom>
            <a:noFill/>
          </p:spPr>
          <p:txBody>
            <a:bodyPr wrap="square" rtlCol="0">
              <a:spAutoFit/>
            </a:bodyPr>
            <a:lstStyle/>
            <a:p>
              <a:pPr algn="ctr"/>
              <a:r>
                <a:rPr lang="en-US" dirty="0"/>
                <a:t>14.00</a:t>
              </a:r>
            </a:p>
          </p:txBody>
        </p:sp>
        <p:sp>
          <p:nvSpPr>
            <p:cNvPr id="63" name="Rectangle 62"/>
            <p:cNvSpPr/>
            <p:nvPr/>
          </p:nvSpPr>
          <p:spPr>
            <a:xfrm>
              <a:off x="4943435"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1" name="Group 140"/>
          <p:cNvGrpSpPr/>
          <p:nvPr/>
        </p:nvGrpSpPr>
        <p:grpSpPr>
          <a:xfrm>
            <a:off x="5343550" y="2718229"/>
            <a:ext cx="728432" cy="1610923"/>
            <a:chOff x="5686453" y="2718229"/>
            <a:chExt cx="728432" cy="1610923"/>
          </a:xfrm>
        </p:grpSpPr>
        <p:sp>
          <p:nvSpPr>
            <p:cNvPr id="65" name="Rectangle 64"/>
            <p:cNvSpPr/>
            <p:nvPr/>
          </p:nvSpPr>
          <p:spPr>
            <a:xfrm>
              <a:off x="5686454" y="2718229"/>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TextBox 65"/>
            <p:cNvSpPr txBox="1"/>
            <p:nvPr/>
          </p:nvSpPr>
          <p:spPr>
            <a:xfrm>
              <a:off x="5686453" y="314157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a:t>
              </a:r>
            </a:p>
          </p:txBody>
        </p:sp>
        <p:sp>
          <p:nvSpPr>
            <p:cNvPr id="67" name="TextBox 66"/>
            <p:cNvSpPr txBox="1"/>
            <p:nvPr/>
          </p:nvSpPr>
          <p:spPr>
            <a:xfrm>
              <a:off x="5686454" y="3959820"/>
              <a:ext cx="728431" cy="369332"/>
            </a:xfrm>
            <a:prstGeom prst="rect">
              <a:avLst/>
            </a:prstGeom>
            <a:noFill/>
          </p:spPr>
          <p:txBody>
            <a:bodyPr wrap="square" rtlCol="0">
              <a:spAutoFit/>
            </a:bodyPr>
            <a:lstStyle/>
            <a:p>
              <a:pPr algn="ctr"/>
              <a:r>
                <a:rPr lang="en-US" dirty="0"/>
                <a:t>15.99</a:t>
              </a:r>
            </a:p>
          </p:txBody>
        </p:sp>
        <p:sp>
          <p:nvSpPr>
            <p:cNvPr id="69" name="Rectangle 68"/>
            <p:cNvSpPr/>
            <p:nvPr/>
          </p:nvSpPr>
          <p:spPr>
            <a:xfrm>
              <a:off x="5686454" y="3082762"/>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2" name="Group 141"/>
          <p:cNvGrpSpPr/>
          <p:nvPr/>
        </p:nvGrpSpPr>
        <p:grpSpPr>
          <a:xfrm>
            <a:off x="6092059" y="2715828"/>
            <a:ext cx="728432" cy="1610921"/>
            <a:chOff x="6434962" y="2718228"/>
            <a:chExt cx="728432" cy="1610921"/>
          </a:xfrm>
        </p:grpSpPr>
        <p:sp>
          <p:nvSpPr>
            <p:cNvPr id="71" name="Rectangle 70"/>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TextBox 71"/>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F</a:t>
              </a:r>
            </a:p>
          </p:txBody>
        </p:sp>
        <p:sp>
          <p:nvSpPr>
            <p:cNvPr id="73" name="TextBox 72"/>
            <p:cNvSpPr txBox="1"/>
            <p:nvPr/>
          </p:nvSpPr>
          <p:spPr>
            <a:xfrm>
              <a:off x="6434963" y="3959817"/>
              <a:ext cx="728431" cy="369332"/>
            </a:xfrm>
            <a:prstGeom prst="rect">
              <a:avLst/>
            </a:prstGeom>
            <a:noFill/>
          </p:spPr>
          <p:txBody>
            <a:bodyPr wrap="square" rtlCol="0">
              <a:spAutoFit/>
            </a:bodyPr>
            <a:lstStyle/>
            <a:p>
              <a:pPr algn="ctr"/>
              <a:r>
                <a:rPr lang="en-US" dirty="0"/>
                <a:t>18.99</a:t>
              </a:r>
            </a:p>
          </p:txBody>
        </p:sp>
        <p:sp>
          <p:nvSpPr>
            <p:cNvPr id="75" name="Rectangle 74"/>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3" name="Group 142"/>
          <p:cNvGrpSpPr/>
          <p:nvPr/>
        </p:nvGrpSpPr>
        <p:grpSpPr>
          <a:xfrm>
            <a:off x="6836602" y="2715827"/>
            <a:ext cx="728432" cy="1610923"/>
            <a:chOff x="7179505" y="2718228"/>
            <a:chExt cx="728432" cy="1610923"/>
          </a:xfrm>
        </p:grpSpPr>
        <p:sp>
          <p:nvSpPr>
            <p:cNvPr id="77" name="Rectangle 76"/>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TextBox 77"/>
            <p:cNvSpPr txBox="1"/>
            <p:nvPr/>
          </p:nvSpPr>
          <p:spPr>
            <a:xfrm>
              <a:off x="7179505"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Ne</a:t>
              </a:r>
            </a:p>
          </p:txBody>
        </p:sp>
        <p:sp>
          <p:nvSpPr>
            <p:cNvPr id="79" name="TextBox 78"/>
            <p:cNvSpPr txBox="1"/>
            <p:nvPr/>
          </p:nvSpPr>
          <p:spPr>
            <a:xfrm>
              <a:off x="7179506" y="3959819"/>
              <a:ext cx="728431" cy="369332"/>
            </a:xfrm>
            <a:prstGeom prst="rect">
              <a:avLst/>
            </a:prstGeom>
            <a:noFill/>
          </p:spPr>
          <p:txBody>
            <a:bodyPr wrap="square" rtlCol="0">
              <a:spAutoFit/>
            </a:bodyPr>
            <a:lstStyle/>
            <a:p>
              <a:pPr algn="ctr"/>
              <a:r>
                <a:rPr lang="en-US" dirty="0"/>
                <a:t>20.18</a:t>
              </a:r>
            </a:p>
          </p:txBody>
        </p:sp>
        <p:sp>
          <p:nvSpPr>
            <p:cNvPr id="81" name="Rectangle 80"/>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4" name="Group 143"/>
          <p:cNvGrpSpPr/>
          <p:nvPr/>
        </p:nvGrpSpPr>
        <p:grpSpPr>
          <a:xfrm>
            <a:off x="7587233" y="2715827"/>
            <a:ext cx="728432" cy="1610923"/>
            <a:chOff x="7930136" y="2718227"/>
            <a:chExt cx="728432" cy="1610923"/>
          </a:xfrm>
        </p:grpSpPr>
        <p:sp>
          <p:nvSpPr>
            <p:cNvPr id="83" name="Rectangle 82"/>
            <p:cNvSpPr/>
            <p:nvPr/>
          </p:nvSpPr>
          <p:spPr>
            <a:xfrm>
              <a:off x="7930137"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p:cNvSpPr txBox="1"/>
            <p:nvPr/>
          </p:nvSpPr>
          <p:spPr>
            <a:xfrm>
              <a:off x="7930136" y="3141569"/>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a:t>
              </a:r>
            </a:p>
          </p:txBody>
        </p:sp>
        <p:sp>
          <p:nvSpPr>
            <p:cNvPr id="85" name="TextBox 84"/>
            <p:cNvSpPr txBox="1"/>
            <p:nvPr/>
          </p:nvSpPr>
          <p:spPr>
            <a:xfrm>
              <a:off x="7930137" y="3959818"/>
              <a:ext cx="728431" cy="369332"/>
            </a:xfrm>
            <a:prstGeom prst="rect">
              <a:avLst/>
            </a:prstGeom>
            <a:noFill/>
          </p:spPr>
          <p:txBody>
            <a:bodyPr wrap="square" rtlCol="0">
              <a:spAutoFit/>
            </a:bodyPr>
            <a:lstStyle/>
            <a:p>
              <a:pPr algn="ctr"/>
              <a:r>
                <a:rPr lang="en-US" dirty="0"/>
                <a:t>22.99</a:t>
              </a:r>
            </a:p>
          </p:txBody>
        </p:sp>
        <p:sp>
          <p:nvSpPr>
            <p:cNvPr id="87" name="Rectangle 86"/>
            <p:cNvSpPr/>
            <p:nvPr/>
          </p:nvSpPr>
          <p:spPr>
            <a:xfrm>
              <a:off x="7930137"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5" name="Group 144"/>
          <p:cNvGrpSpPr/>
          <p:nvPr/>
        </p:nvGrpSpPr>
        <p:grpSpPr>
          <a:xfrm>
            <a:off x="8329840" y="2718227"/>
            <a:ext cx="758657" cy="1610923"/>
            <a:chOff x="8672743" y="2718227"/>
            <a:chExt cx="758657" cy="1610923"/>
          </a:xfrm>
        </p:grpSpPr>
        <p:sp>
          <p:nvSpPr>
            <p:cNvPr id="89" name="Rectangle 88"/>
            <p:cNvSpPr/>
            <p:nvPr/>
          </p:nvSpPr>
          <p:spPr>
            <a:xfrm>
              <a:off x="8682269"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TextBox 89"/>
            <p:cNvSpPr txBox="1"/>
            <p:nvPr/>
          </p:nvSpPr>
          <p:spPr>
            <a:xfrm>
              <a:off x="8672743" y="3179173"/>
              <a:ext cx="75865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Mg</a:t>
              </a:r>
            </a:p>
          </p:txBody>
        </p:sp>
        <p:sp>
          <p:nvSpPr>
            <p:cNvPr id="91" name="TextBox 90"/>
            <p:cNvSpPr txBox="1"/>
            <p:nvPr/>
          </p:nvSpPr>
          <p:spPr>
            <a:xfrm>
              <a:off x="8682269" y="3959818"/>
              <a:ext cx="728431" cy="369332"/>
            </a:xfrm>
            <a:prstGeom prst="rect">
              <a:avLst/>
            </a:prstGeom>
            <a:noFill/>
          </p:spPr>
          <p:txBody>
            <a:bodyPr wrap="square" rtlCol="0">
              <a:spAutoFit/>
            </a:bodyPr>
            <a:lstStyle/>
            <a:p>
              <a:pPr algn="ctr"/>
              <a:r>
                <a:rPr lang="en-US" dirty="0"/>
                <a:t>24.30</a:t>
              </a:r>
            </a:p>
          </p:txBody>
        </p:sp>
        <p:sp>
          <p:nvSpPr>
            <p:cNvPr id="93" name="Rectangle 92"/>
            <p:cNvSpPr/>
            <p:nvPr/>
          </p:nvSpPr>
          <p:spPr>
            <a:xfrm>
              <a:off x="8682269"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6" name="Group 145"/>
          <p:cNvGrpSpPr/>
          <p:nvPr/>
        </p:nvGrpSpPr>
        <p:grpSpPr>
          <a:xfrm>
            <a:off x="9092960" y="2715827"/>
            <a:ext cx="728432" cy="1610923"/>
            <a:chOff x="9435863" y="2713426"/>
            <a:chExt cx="728432" cy="1610923"/>
          </a:xfrm>
        </p:grpSpPr>
        <p:sp>
          <p:nvSpPr>
            <p:cNvPr id="96" name="Rectangle 95"/>
            <p:cNvSpPr/>
            <p:nvPr/>
          </p:nvSpPr>
          <p:spPr>
            <a:xfrm>
              <a:off x="9435864" y="2713426"/>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TextBox 96"/>
            <p:cNvSpPr txBox="1"/>
            <p:nvPr/>
          </p:nvSpPr>
          <p:spPr>
            <a:xfrm>
              <a:off x="9435863" y="3139447"/>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Al</a:t>
              </a:r>
            </a:p>
          </p:txBody>
        </p:sp>
        <p:sp>
          <p:nvSpPr>
            <p:cNvPr id="98" name="TextBox 97"/>
            <p:cNvSpPr txBox="1"/>
            <p:nvPr/>
          </p:nvSpPr>
          <p:spPr>
            <a:xfrm>
              <a:off x="9435864" y="3955017"/>
              <a:ext cx="728431" cy="369332"/>
            </a:xfrm>
            <a:prstGeom prst="rect">
              <a:avLst/>
            </a:prstGeom>
            <a:noFill/>
          </p:spPr>
          <p:txBody>
            <a:bodyPr wrap="square" rtlCol="0">
              <a:spAutoFit/>
            </a:bodyPr>
            <a:lstStyle/>
            <a:p>
              <a:pPr algn="ctr"/>
              <a:r>
                <a:rPr lang="en-US" dirty="0"/>
                <a:t>26.98</a:t>
              </a:r>
            </a:p>
          </p:txBody>
        </p:sp>
        <p:sp>
          <p:nvSpPr>
            <p:cNvPr id="100" name="Rectangle 99"/>
            <p:cNvSpPr/>
            <p:nvPr/>
          </p:nvSpPr>
          <p:spPr>
            <a:xfrm>
              <a:off x="9435864" y="3077959"/>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7" name="Group 146"/>
          <p:cNvGrpSpPr/>
          <p:nvPr/>
        </p:nvGrpSpPr>
        <p:grpSpPr>
          <a:xfrm>
            <a:off x="9845504" y="2711025"/>
            <a:ext cx="728432" cy="1610923"/>
            <a:chOff x="10188407" y="2711025"/>
            <a:chExt cx="728432" cy="1610923"/>
          </a:xfrm>
        </p:grpSpPr>
        <p:sp>
          <p:nvSpPr>
            <p:cNvPr id="102" name="Rectangle 101"/>
            <p:cNvSpPr/>
            <p:nvPr/>
          </p:nvSpPr>
          <p:spPr>
            <a:xfrm>
              <a:off x="10188408" y="2711025"/>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TextBox 102"/>
            <p:cNvSpPr txBox="1"/>
            <p:nvPr/>
          </p:nvSpPr>
          <p:spPr>
            <a:xfrm>
              <a:off x="10188407" y="313784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Si</a:t>
              </a:r>
            </a:p>
          </p:txBody>
        </p:sp>
        <p:sp>
          <p:nvSpPr>
            <p:cNvPr id="104" name="TextBox 103"/>
            <p:cNvSpPr txBox="1"/>
            <p:nvPr/>
          </p:nvSpPr>
          <p:spPr>
            <a:xfrm>
              <a:off x="10188408" y="3952616"/>
              <a:ext cx="728431" cy="369332"/>
            </a:xfrm>
            <a:prstGeom prst="rect">
              <a:avLst/>
            </a:prstGeom>
            <a:noFill/>
          </p:spPr>
          <p:txBody>
            <a:bodyPr wrap="square" rtlCol="0">
              <a:spAutoFit/>
            </a:bodyPr>
            <a:lstStyle/>
            <a:p>
              <a:pPr algn="ctr"/>
              <a:r>
                <a:rPr lang="en-US" dirty="0"/>
                <a:t>28.08</a:t>
              </a:r>
            </a:p>
          </p:txBody>
        </p:sp>
        <p:sp>
          <p:nvSpPr>
            <p:cNvPr id="106" name="Rectangle 105"/>
            <p:cNvSpPr/>
            <p:nvPr/>
          </p:nvSpPr>
          <p:spPr>
            <a:xfrm>
              <a:off x="10188408" y="3075558"/>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8" name="Group 147"/>
          <p:cNvGrpSpPr/>
          <p:nvPr/>
        </p:nvGrpSpPr>
        <p:grpSpPr>
          <a:xfrm>
            <a:off x="10598352" y="2711063"/>
            <a:ext cx="728432" cy="1610923"/>
            <a:chOff x="10941255" y="2706301"/>
            <a:chExt cx="728432" cy="1610923"/>
          </a:xfrm>
        </p:grpSpPr>
        <p:sp>
          <p:nvSpPr>
            <p:cNvPr id="108" name="Rectangle 107"/>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TextBox 108"/>
            <p:cNvSpPr txBox="1"/>
            <p:nvPr/>
          </p:nvSpPr>
          <p:spPr>
            <a:xfrm>
              <a:off x="10941255" y="313029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a:t>
              </a:r>
            </a:p>
          </p:txBody>
        </p:sp>
        <p:sp>
          <p:nvSpPr>
            <p:cNvPr id="110" name="TextBox 109"/>
            <p:cNvSpPr txBox="1"/>
            <p:nvPr/>
          </p:nvSpPr>
          <p:spPr>
            <a:xfrm>
              <a:off x="10941256" y="3947892"/>
              <a:ext cx="728431" cy="369332"/>
            </a:xfrm>
            <a:prstGeom prst="rect">
              <a:avLst/>
            </a:prstGeom>
            <a:noFill/>
          </p:spPr>
          <p:txBody>
            <a:bodyPr wrap="square" rtlCol="0">
              <a:spAutoFit/>
            </a:bodyPr>
            <a:lstStyle/>
            <a:p>
              <a:pPr algn="ctr"/>
              <a:r>
                <a:rPr lang="en-US" dirty="0"/>
                <a:t>30.98</a:t>
              </a:r>
            </a:p>
          </p:txBody>
        </p:sp>
        <p:sp>
          <p:nvSpPr>
            <p:cNvPr id="112" name="Rectangle 111"/>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26" name="TextBox 25"/>
          <p:cNvSpPr txBox="1"/>
          <p:nvPr/>
        </p:nvSpPr>
        <p:spPr>
          <a:xfrm>
            <a:off x="841428" y="2728122"/>
            <a:ext cx="757313" cy="369332"/>
          </a:xfrm>
          <a:prstGeom prst="rect">
            <a:avLst/>
          </a:prstGeom>
          <a:noFill/>
        </p:spPr>
        <p:txBody>
          <a:bodyPr wrap="square" rtlCol="0">
            <a:spAutoFit/>
          </a:bodyPr>
          <a:lstStyle/>
          <a:p>
            <a:pPr algn="ctr"/>
            <a:r>
              <a:rPr lang="en-US" dirty="0"/>
              <a:t>2</a:t>
            </a:r>
          </a:p>
        </p:txBody>
      </p:sp>
      <p:sp>
        <p:nvSpPr>
          <p:cNvPr id="32" name="TextBox 31"/>
          <p:cNvSpPr txBox="1"/>
          <p:nvPr/>
        </p:nvSpPr>
        <p:spPr>
          <a:xfrm>
            <a:off x="91719" y="2728121"/>
            <a:ext cx="757313"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1593140" y="2728121"/>
            <a:ext cx="757313" cy="369332"/>
          </a:xfrm>
          <a:prstGeom prst="rect">
            <a:avLst/>
          </a:prstGeom>
          <a:noFill/>
        </p:spPr>
        <p:txBody>
          <a:bodyPr wrap="square" rtlCol="0">
            <a:spAutoFit/>
          </a:bodyPr>
          <a:lstStyle/>
          <a:p>
            <a:pPr algn="ctr"/>
            <a:r>
              <a:rPr lang="en-US" dirty="0"/>
              <a:t>3</a:t>
            </a:r>
          </a:p>
        </p:txBody>
      </p:sp>
      <p:sp>
        <p:nvSpPr>
          <p:cNvPr id="44" name="TextBox 43"/>
          <p:cNvSpPr txBox="1"/>
          <p:nvPr/>
        </p:nvSpPr>
        <p:spPr>
          <a:xfrm>
            <a:off x="2348638" y="2728120"/>
            <a:ext cx="757313" cy="369332"/>
          </a:xfrm>
          <a:prstGeom prst="rect">
            <a:avLst/>
          </a:prstGeom>
          <a:noFill/>
        </p:spPr>
        <p:txBody>
          <a:bodyPr wrap="square" rtlCol="0">
            <a:spAutoFit/>
          </a:bodyPr>
          <a:lstStyle/>
          <a:p>
            <a:pPr algn="ctr"/>
            <a:r>
              <a:rPr lang="en-US" dirty="0"/>
              <a:t>4</a:t>
            </a:r>
          </a:p>
        </p:txBody>
      </p:sp>
      <p:sp>
        <p:nvSpPr>
          <p:cNvPr id="50" name="TextBox 49"/>
          <p:cNvSpPr txBox="1"/>
          <p:nvPr/>
        </p:nvSpPr>
        <p:spPr>
          <a:xfrm>
            <a:off x="3099269" y="2728120"/>
            <a:ext cx="757313" cy="369332"/>
          </a:xfrm>
          <a:prstGeom prst="rect">
            <a:avLst/>
          </a:prstGeom>
          <a:noFill/>
        </p:spPr>
        <p:txBody>
          <a:bodyPr wrap="square" rtlCol="0">
            <a:spAutoFit/>
          </a:bodyPr>
          <a:lstStyle/>
          <a:p>
            <a:pPr algn="ctr"/>
            <a:r>
              <a:rPr lang="en-US" dirty="0"/>
              <a:t>5</a:t>
            </a:r>
          </a:p>
        </p:txBody>
      </p:sp>
      <p:sp>
        <p:nvSpPr>
          <p:cNvPr id="56" name="TextBox 55"/>
          <p:cNvSpPr txBox="1"/>
          <p:nvPr/>
        </p:nvSpPr>
        <p:spPr>
          <a:xfrm>
            <a:off x="3849900" y="2728119"/>
            <a:ext cx="757313" cy="369332"/>
          </a:xfrm>
          <a:prstGeom prst="rect">
            <a:avLst/>
          </a:prstGeom>
          <a:noFill/>
        </p:spPr>
        <p:txBody>
          <a:bodyPr wrap="square" rtlCol="0">
            <a:spAutoFit/>
          </a:bodyPr>
          <a:lstStyle/>
          <a:p>
            <a:pPr algn="ctr"/>
            <a:r>
              <a:rPr lang="en-US" dirty="0"/>
              <a:t>6</a:t>
            </a:r>
          </a:p>
        </p:txBody>
      </p:sp>
      <p:sp>
        <p:nvSpPr>
          <p:cNvPr id="62" name="TextBox 61"/>
          <p:cNvSpPr txBox="1"/>
          <p:nvPr/>
        </p:nvSpPr>
        <p:spPr>
          <a:xfrm>
            <a:off x="4600531" y="2728119"/>
            <a:ext cx="757313" cy="369332"/>
          </a:xfrm>
          <a:prstGeom prst="rect">
            <a:avLst/>
          </a:prstGeom>
          <a:noFill/>
        </p:spPr>
        <p:txBody>
          <a:bodyPr wrap="square" rtlCol="0">
            <a:spAutoFit/>
          </a:bodyPr>
          <a:lstStyle/>
          <a:p>
            <a:pPr algn="ctr"/>
            <a:r>
              <a:rPr lang="en-US" dirty="0"/>
              <a:t>7</a:t>
            </a:r>
          </a:p>
        </p:txBody>
      </p:sp>
      <p:sp>
        <p:nvSpPr>
          <p:cNvPr id="68" name="TextBox 67"/>
          <p:cNvSpPr txBox="1"/>
          <p:nvPr/>
        </p:nvSpPr>
        <p:spPr>
          <a:xfrm>
            <a:off x="5343550" y="2728118"/>
            <a:ext cx="757313" cy="369332"/>
          </a:xfrm>
          <a:prstGeom prst="rect">
            <a:avLst/>
          </a:prstGeom>
          <a:noFill/>
        </p:spPr>
        <p:txBody>
          <a:bodyPr wrap="square" rtlCol="0">
            <a:spAutoFit/>
          </a:bodyPr>
          <a:lstStyle/>
          <a:p>
            <a:pPr algn="ctr"/>
            <a:r>
              <a:rPr lang="en-US" dirty="0"/>
              <a:t>8</a:t>
            </a:r>
          </a:p>
        </p:txBody>
      </p:sp>
      <p:sp>
        <p:nvSpPr>
          <p:cNvPr id="74" name="TextBox 73"/>
          <p:cNvSpPr txBox="1"/>
          <p:nvPr/>
        </p:nvSpPr>
        <p:spPr>
          <a:xfrm>
            <a:off x="6092059" y="2728117"/>
            <a:ext cx="757313" cy="369332"/>
          </a:xfrm>
          <a:prstGeom prst="rect">
            <a:avLst/>
          </a:prstGeom>
          <a:noFill/>
        </p:spPr>
        <p:txBody>
          <a:bodyPr wrap="square" rtlCol="0">
            <a:spAutoFit/>
          </a:bodyPr>
          <a:lstStyle/>
          <a:p>
            <a:pPr algn="ctr"/>
            <a:r>
              <a:rPr lang="en-US" dirty="0"/>
              <a:t>9</a:t>
            </a:r>
          </a:p>
        </p:txBody>
      </p:sp>
      <p:sp>
        <p:nvSpPr>
          <p:cNvPr id="80" name="TextBox 79"/>
          <p:cNvSpPr txBox="1"/>
          <p:nvPr/>
        </p:nvSpPr>
        <p:spPr>
          <a:xfrm>
            <a:off x="6836602" y="2728117"/>
            <a:ext cx="757313" cy="369332"/>
          </a:xfrm>
          <a:prstGeom prst="rect">
            <a:avLst/>
          </a:prstGeom>
          <a:noFill/>
        </p:spPr>
        <p:txBody>
          <a:bodyPr wrap="square" rtlCol="0">
            <a:spAutoFit/>
          </a:bodyPr>
          <a:lstStyle/>
          <a:p>
            <a:pPr algn="ctr"/>
            <a:r>
              <a:rPr lang="en-US" dirty="0"/>
              <a:t>10</a:t>
            </a:r>
          </a:p>
        </p:txBody>
      </p:sp>
      <p:sp>
        <p:nvSpPr>
          <p:cNvPr id="86" name="TextBox 85"/>
          <p:cNvSpPr txBox="1"/>
          <p:nvPr/>
        </p:nvSpPr>
        <p:spPr>
          <a:xfrm>
            <a:off x="7587233" y="2728116"/>
            <a:ext cx="757313" cy="369332"/>
          </a:xfrm>
          <a:prstGeom prst="rect">
            <a:avLst/>
          </a:prstGeom>
          <a:noFill/>
        </p:spPr>
        <p:txBody>
          <a:bodyPr wrap="square" rtlCol="0">
            <a:spAutoFit/>
          </a:bodyPr>
          <a:lstStyle/>
          <a:p>
            <a:pPr algn="ctr"/>
            <a:r>
              <a:rPr lang="en-US" dirty="0"/>
              <a:t>11</a:t>
            </a:r>
          </a:p>
        </p:txBody>
      </p:sp>
      <p:sp>
        <p:nvSpPr>
          <p:cNvPr id="92" name="TextBox 91"/>
          <p:cNvSpPr txBox="1"/>
          <p:nvPr/>
        </p:nvSpPr>
        <p:spPr>
          <a:xfrm>
            <a:off x="8339365" y="2728116"/>
            <a:ext cx="757314" cy="369332"/>
          </a:xfrm>
          <a:prstGeom prst="rect">
            <a:avLst/>
          </a:prstGeom>
          <a:noFill/>
        </p:spPr>
        <p:txBody>
          <a:bodyPr wrap="square" rtlCol="0">
            <a:spAutoFit/>
          </a:bodyPr>
          <a:lstStyle/>
          <a:p>
            <a:pPr algn="ctr"/>
            <a:r>
              <a:rPr lang="en-US" dirty="0"/>
              <a:t>12</a:t>
            </a:r>
          </a:p>
        </p:txBody>
      </p:sp>
      <p:sp>
        <p:nvSpPr>
          <p:cNvPr id="99" name="TextBox 98"/>
          <p:cNvSpPr txBox="1"/>
          <p:nvPr/>
        </p:nvSpPr>
        <p:spPr>
          <a:xfrm>
            <a:off x="9092960" y="2723315"/>
            <a:ext cx="757313" cy="369332"/>
          </a:xfrm>
          <a:prstGeom prst="rect">
            <a:avLst/>
          </a:prstGeom>
          <a:noFill/>
        </p:spPr>
        <p:txBody>
          <a:bodyPr wrap="square" rtlCol="0">
            <a:spAutoFit/>
          </a:bodyPr>
          <a:lstStyle/>
          <a:p>
            <a:pPr algn="ctr"/>
            <a:r>
              <a:rPr lang="en-US" dirty="0"/>
              <a:t>13</a:t>
            </a:r>
          </a:p>
        </p:txBody>
      </p:sp>
      <p:sp>
        <p:nvSpPr>
          <p:cNvPr id="105" name="TextBox 104"/>
          <p:cNvSpPr txBox="1"/>
          <p:nvPr/>
        </p:nvSpPr>
        <p:spPr>
          <a:xfrm>
            <a:off x="9845504" y="2720914"/>
            <a:ext cx="757313" cy="369332"/>
          </a:xfrm>
          <a:prstGeom prst="rect">
            <a:avLst/>
          </a:prstGeom>
          <a:noFill/>
        </p:spPr>
        <p:txBody>
          <a:bodyPr wrap="square" rtlCol="0">
            <a:spAutoFit/>
          </a:bodyPr>
          <a:lstStyle/>
          <a:p>
            <a:pPr algn="ctr"/>
            <a:r>
              <a:rPr lang="en-US" dirty="0"/>
              <a:t>14</a:t>
            </a:r>
          </a:p>
        </p:txBody>
      </p:sp>
      <p:sp>
        <p:nvSpPr>
          <p:cNvPr id="111" name="TextBox 110"/>
          <p:cNvSpPr txBox="1"/>
          <p:nvPr/>
        </p:nvSpPr>
        <p:spPr>
          <a:xfrm>
            <a:off x="10598352" y="2711427"/>
            <a:ext cx="757313" cy="369332"/>
          </a:xfrm>
          <a:prstGeom prst="rect">
            <a:avLst/>
          </a:prstGeom>
          <a:noFill/>
        </p:spPr>
        <p:txBody>
          <a:bodyPr wrap="square" rtlCol="0">
            <a:spAutoFit/>
          </a:bodyPr>
          <a:lstStyle/>
          <a:p>
            <a:pPr algn="ctr"/>
            <a:r>
              <a:rPr lang="en-US" dirty="0"/>
              <a:t>15</a:t>
            </a:r>
          </a:p>
        </p:txBody>
      </p:sp>
      <p:sp>
        <p:nvSpPr>
          <p:cNvPr id="107" name="Rectangle 106"/>
          <p:cNvSpPr/>
          <p:nvPr/>
        </p:nvSpPr>
        <p:spPr>
          <a:xfrm>
            <a:off x="833329" y="2717725"/>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Rectangle 117"/>
          <p:cNvSpPr/>
          <p:nvPr/>
        </p:nvSpPr>
        <p:spPr>
          <a:xfrm>
            <a:off x="6835522" y="2717725"/>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Rectangle 118"/>
          <p:cNvSpPr/>
          <p:nvPr/>
        </p:nvSpPr>
        <p:spPr>
          <a:xfrm>
            <a:off x="1591410" y="2717726"/>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Rectangle 119"/>
          <p:cNvSpPr/>
          <p:nvPr/>
        </p:nvSpPr>
        <p:spPr>
          <a:xfrm>
            <a:off x="7593603" y="2717726"/>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1" name="Rectangle 100"/>
          <p:cNvSpPr/>
          <p:nvPr/>
        </p:nvSpPr>
        <p:spPr>
          <a:xfrm>
            <a:off x="2347156" y="2725570"/>
            <a:ext cx="728431"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Rectangle 112"/>
          <p:cNvSpPr/>
          <p:nvPr/>
        </p:nvSpPr>
        <p:spPr>
          <a:xfrm>
            <a:off x="8349350" y="2725570"/>
            <a:ext cx="714730"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Rectangle 113"/>
          <p:cNvSpPr/>
          <p:nvPr/>
        </p:nvSpPr>
        <p:spPr>
          <a:xfrm>
            <a:off x="3099214" y="2720769"/>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Rectangle 114"/>
          <p:cNvSpPr/>
          <p:nvPr/>
        </p:nvSpPr>
        <p:spPr>
          <a:xfrm>
            <a:off x="9101407" y="2710378"/>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6" name="Group 115"/>
          <p:cNvGrpSpPr/>
          <p:nvPr/>
        </p:nvGrpSpPr>
        <p:grpSpPr>
          <a:xfrm>
            <a:off x="11342416" y="2707089"/>
            <a:ext cx="733200" cy="1610923"/>
            <a:chOff x="10936487" y="2706301"/>
            <a:chExt cx="733200" cy="1610923"/>
          </a:xfrm>
        </p:grpSpPr>
        <p:sp>
          <p:nvSpPr>
            <p:cNvPr id="117" name="Rectangle 116"/>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TextBox 120"/>
            <p:cNvSpPr txBox="1"/>
            <p:nvPr/>
          </p:nvSpPr>
          <p:spPr>
            <a:xfrm>
              <a:off x="10936487" y="3134266"/>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a:t>
              </a:r>
            </a:p>
          </p:txBody>
        </p:sp>
        <p:sp>
          <p:nvSpPr>
            <p:cNvPr id="122" name="TextBox 121"/>
            <p:cNvSpPr txBox="1"/>
            <p:nvPr/>
          </p:nvSpPr>
          <p:spPr>
            <a:xfrm>
              <a:off x="10941256" y="3947892"/>
              <a:ext cx="728431" cy="369332"/>
            </a:xfrm>
            <a:prstGeom prst="rect">
              <a:avLst/>
            </a:prstGeom>
            <a:noFill/>
          </p:spPr>
          <p:txBody>
            <a:bodyPr wrap="square" rtlCol="0">
              <a:spAutoFit/>
            </a:bodyPr>
            <a:lstStyle/>
            <a:p>
              <a:pPr algn="ctr"/>
              <a:r>
                <a:rPr lang="en-US" dirty="0"/>
                <a:t>32.07</a:t>
              </a:r>
            </a:p>
          </p:txBody>
        </p:sp>
        <p:sp>
          <p:nvSpPr>
            <p:cNvPr id="123" name="Rectangle 122"/>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24" name="TextBox 123"/>
          <p:cNvSpPr txBox="1"/>
          <p:nvPr/>
        </p:nvSpPr>
        <p:spPr>
          <a:xfrm>
            <a:off x="11347184" y="2707453"/>
            <a:ext cx="757313" cy="369332"/>
          </a:xfrm>
          <a:prstGeom prst="rect">
            <a:avLst/>
          </a:prstGeom>
          <a:noFill/>
        </p:spPr>
        <p:txBody>
          <a:bodyPr wrap="square" rtlCol="0">
            <a:spAutoFit/>
          </a:bodyPr>
          <a:lstStyle/>
          <a:p>
            <a:pPr algn="ctr"/>
            <a:r>
              <a:rPr lang="en-US" dirty="0"/>
              <a:t>16</a:t>
            </a:r>
          </a:p>
        </p:txBody>
      </p:sp>
      <p:sp>
        <p:nvSpPr>
          <p:cNvPr id="125" name="Rectangle 124"/>
          <p:cNvSpPr/>
          <p:nvPr/>
        </p:nvSpPr>
        <p:spPr>
          <a:xfrm>
            <a:off x="3844067" y="2717222"/>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Rectangle 125"/>
          <p:cNvSpPr/>
          <p:nvPr/>
        </p:nvSpPr>
        <p:spPr>
          <a:xfrm>
            <a:off x="9835869" y="2717222"/>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Rectangle 126"/>
          <p:cNvSpPr/>
          <p:nvPr/>
        </p:nvSpPr>
        <p:spPr>
          <a:xfrm>
            <a:off x="4589174" y="2723315"/>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Rectangle 127"/>
          <p:cNvSpPr/>
          <p:nvPr/>
        </p:nvSpPr>
        <p:spPr>
          <a:xfrm>
            <a:off x="10591367" y="2723315"/>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Rectangle 128"/>
          <p:cNvSpPr/>
          <p:nvPr/>
        </p:nvSpPr>
        <p:spPr>
          <a:xfrm>
            <a:off x="5355231" y="2719865"/>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Rectangle 129"/>
          <p:cNvSpPr/>
          <p:nvPr/>
        </p:nvSpPr>
        <p:spPr>
          <a:xfrm>
            <a:off x="11347033" y="2719865"/>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1" name="Group 130"/>
          <p:cNvGrpSpPr/>
          <p:nvPr/>
        </p:nvGrpSpPr>
        <p:grpSpPr>
          <a:xfrm>
            <a:off x="12097581" y="2714990"/>
            <a:ext cx="728432" cy="1610921"/>
            <a:chOff x="6434962" y="2718228"/>
            <a:chExt cx="728432" cy="1610921"/>
          </a:xfrm>
        </p:grpSpPr>
        <p:sp>
          <p:nvSpPr>
            <p:cNvPr id="132" name="Rectangle 131"/>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TextBox 132"/>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Cl</a:t>
              </a:r>
            </a:p>
          </p:txBody>
        </p:sp>
        <p:sp>
          <p:nvSpPr>
            <p:cNvPr id="149" name="TextBox 148"/>
            <p:cNvSpPr txBox="1"/>
            <p:nvPr/>
          </p:nvSpPr>
          <p:spPr>
            <a:xfrm>
              <a:off x="6434963" y="3959817"/>
              <a:ext cx="728431" cy="369332"/>
            </a:xfrm>
            <a:prstGeom prst="rect">
              <a:avLst/>
            </a:prstGeom>
            <a:noFill/>
          </p:spPr>
          <p:txBody>
            <a:bodyPr wrap="square" rtlCol="0">
              <a:spAutoFit/>
            </a:bodyPr>
            <a:lstStyle/>
            <a:p>
              <a:pPr algn="ctr"/>
              <a:r>
                <a:rPr lang="en-US" dirty="0"/>
                <a:t>35.45</a:t>
              </a:r>
            </a:p>
          </p:txBody>
        </p:sp>
        <p:sp>
          <p:nvSpPr>
            <p:cNvPr id="150" name="Rectangle 149"/>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51" name="Group 150"/>
          <p:cNvGrpSpPr/>
          <p:nvPr/>
        </p:nvGrpSpPr>
        <p:grpSpPr>
          <a:xfrm>
            <a:off x="12842124" y="2714990"/>
            <a:ext cx="728432" cy="1610923"/>
            <a:chOff x="7179505" y="2718228"/>
            <a:chExt cx="728432" cy="1610923"/>
          </a:xfrm>
        </p:grpSpPr>
        <p:sp>
          <p:nvSpPr>
            <p:cNvPr id="152" name="Rectangle 151"/>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TextBox 152"/>
            <p:cNvSpPr txBox="1"/>
            <p:nvPr/>
          </p:nvSpPr>
          <p:spPr>
            <a:xfrm>
              <a:off x="7179505" y="3141570"/>
              <a:ext cx="728432"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Ar</a:t>
              </a:r>
              <a:endParaRPr lang="en-US" sz="3600" dirty="0">
                <a:latin typeface="Times New Roman" panose="02020603050405020304" pitchFamily="18" charset="0"/>
                <a:cs typeface="Times New Roman" panose="02020603050405020304" pitchFamily="18" charset="0"/>
              </a:endParaRPr>
            </a:p>
          </p:txBody>
        </p:sp>
        <p:sp>
          <p:nvSpPr>
            <p:cNvPr id="154" name="TextBox 153"/>
            <p:cNvSpPr txBox="1"/>
            <p:nvPr/>
          </p:nvSpPr>
          <p:spPr>
            <a:xfrm>
              <a:off x="7179506" y="3959819"/>
              <a:ext cx="728431" cy="369332"/>
            </a:xfrm>
            <a:prstGeom prst="rect">
              <a:avLst/>
            </a:prstGeom>
            <a:noFill/>
          </p:spPr>
          <p:txBody>
            <a:bodyPr wrap="square" rtlCol="0">
              <a:spAutoFit/>
            </a:bodyPr>
            <a:lstStyle/>
            <a:p>
              <a:pPr algn="ctr"/>
              <a:r>
                <a:rPr lang="en-US" dirty="0"/>
                <a:t>39.95</a:t>
              </a:r>
            </a:p>
          </p:txBody>
        </p:sp>
        <p:sp>
          <p:nvSpPr>
            <p:cNvPr id="155" name="Rectangle 154"/>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56" name="TextBox 155"/>
          <p:cNvSpPr txBox="1"/>
          <p:nvPr/>
        </p:nvSpPr>
        <p:spPr>
          <a:xfrm>
            <a:off x="12097581" y="2724879"/>
            <a:ext cx="757313" cy="369332"/>
          </a:xfrm>
          <a:prstGeom prst="rect">
            <a:avLst/>
          </a:prstGeom>
          <a:noFill/>
        </p:spPr>
        <p:txBody>
          <a:bodyPr wrap="square" rtlCol="0">
            <a:spAutoFit/>
          </a:bodyPr>
          <a:lstStyle/>
          <a:p>
            <a:pPr algn="ctr"/>
            <a:r>
              <a:rPr lang="en-US" dirty="0"/>
              <a:t>17</a:t>
            </a:r>
          </a:p>
        </p:txBody>
      </p:sp>
      <p:sp>
        <p:nvSpPr>
          <p:cNvPr id="157" name="TextBox 156"/>
          <p:cNvSpPr txBox="1"/>
          <p:nvPr/>
        </p:nvSpPr>
        <p:spPr>
          <a:xfrm>
            <a:off x="12842124" y="2724879"/>
            <a:ext cx="757313" cy="369332"/>
          </a:xfrm>
          <a:prstGeom prst="rect">
            <a:avLst/>
          </a:prstGeom>
          <a:noFill/>
        </p:spPr>
        <p:txBody>
          <a:bodyPr wrap="square" rtlCol="0">
            <a:spAutoFit/>
          </a:bodyPr>
          <a:lstStyle/>
          <a:p>
            <a:pPr algn="ctr"/>
            <a:r>
              <a:rPr lang="en-US" dirty="0"/>
              <a:t>18</a:t>
            </a:r>
          </a:p>
        </p:txBody>
      </p:sp>
      <p:sp>
        <p:nvSpPr>
          <p:cNvPr id="158" name="Rectangle 157"/>
          <p:cNvSpPr/>
          <p:nvPr/>
        </p:nvSpPr>
        <p:spPr>
          <a:xfrm>
            <a:off x="12841044" y="2714487"/>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ectangle 158"/>
          <p:cNvSpPr/>
          <p:nvPr/>
        </p:nvSpPr>
        <p:spPr>
          <a:xfrm>
            <a:off x="6093948" y="2729041"/>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0" name="Rectangle 159"/>
          <p:cNvSpPr/>
          <p:nvPr/>
        </p:nvSpPr>
        <p:spPr>
          <a:xfrm>
            <a:off x="12110655" y="2704136"/>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2340215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anim calcmode="lin" valueType="num">
                                      <p:cBhvr>
                                        <p:cTn id="8" dur="500" fill="hold"/>
                                        <p:tgtEl>
                                          <p:spTgt spid="134"/>
                                        </p:tgtEl>
                                        <p:attrNameLst>
                                          <p:attrName>ppt_x</p:attrName>
                                        </p:attrNameLst>
                                      </p:cBhvr>
                                      <p:tavLst>
                                        <p:tav tm="0">
                                          <p:val>
                                            <p:strVal val="#ppt_x"/>
                                          </p:val>
                                        </p:tav>
                                        <p:tav tm="100000">
                                          <p:val>
                                            <p:strVal val="#ppt_x"/>
                                          </p:val>
                                        </p:tav>
                                      </p:tavLst>
                                    </p:anim>
                                    <p:anim calcmode="lin" valueType="num">
                                      <p:cBhvr>
                                        <p:cTn id="9" dur="500" fill="hold"/>
                                        <p:tgtEl>
                                          <p:spTgt spid="1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anim calcmode="lin" valueType="num">
                                      <p:cBhvr>
                                        <p:cTn id="14" dur="500" fill="hold"/>
                                        <p:tgtEl>
                                          <p:spTgt spid="135"/>
                                        </p:tgtEl>
                                        <p:attrNameLst>
                                          <p:attrName>ppt_x</p:attrName>
                                        </p:attrNameLst>
                                      </p:cBhvr>
                                      <p:tavLst>
                                        <p:tav tm="0">
                                          <p:val>
                                            <p:strVal val="#ppt_x"/>
                                          </p:val>
                                        </p:tav>
                                        <p:tav tm="100000">
                                          <p:val>
                                            <p:strVal val="#ppt_x"/>
                                          </p:val>
                                        </p:tav>
                                      </p:tavLst>
                                    </p:anim>
                                    <p:anim calcmode="lin" valueType="num">
                                      <p:cBhvr>
                                        <p:cTn id="15" dur="500" fill="hold"/>
                                        <p:tgtEl>
                                          <p:spTgt spid="1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fade">
                                      <p:cBhvr>
                                        <p:cTn id="19" dur="500"/>
                                        <p:tgtEl>
                                          <p:spTgt spid="136"/>
                                        </p:tgtEl>
                                      </p:cBhvr>
                                    </p:animEffect>
                                    <p:anim calcmode="lin" valueType="num">
                                      <p:cBhvr>
                                        <p:cTn id="20" dur="500" fill="hold"/>
                                        <p:tgtEl>
                                          <p:spTgt spid="136"/>
                                        </p:tgtEl>
                                        <p:attrNameLst>
                                          <p:attrName>ppt_x</p:attrName>
                                        </p:attrNameLst>
                                      </p:cBhvr>
                                      <p:tavLst>
                                        <p:tav tm="0">
                                          <p:val>
                                            <p:strVal val="#ppt_x"/>
                                          </p:val>
                                        </p:tav>
                                        <p:tav tm="100000">
                                          <p:val>
                                            <p:strVal val="#ppt_x"/>
                                          </p:val>
                                        </p:tav>
                                      </p:tavLst>
                                    </p:anim>
                                    <p:anim calcmode="lin" valueType="num">
                                      <p:cBhvr>
                                        <p:cTn id="21" dur="500" fill="hold"/>
                                        <p:tgtEl>
                                          <p:spTgt spid="1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500"/>
                                        <p:tgtEl>
                                          <p:spTgt spid="137"/>
                                        </p:tgtEl>
                                      </p:cBhvr>
                                    </p:animEffect>
                                    <p:anim calcmode="lin" valueType="num">
                                      <p:cBhvr>
                                        <p:cTn id="26" dur="500" fill="hold"/>
                                        <p:tgtEl>
                                          <p:spTgt spid="137"/>
                                        </p:tgtEl>
                                        <p:attrNameLst>
                                          <p:attrName>ppt_x</p:attrName>
                                        </p:attrNameLst>
                                      </p:cBhvr>
                                      <p:tavLst>
                                        <p:tav tm="0">
                                          <p:val>
                                            <p:strVal val="#ppt_x"/>
                                          </p:val>
                                        </p:tav>
                                        <p:tav tm="100000">
                                          <p:val>
                                            <p:strVal val="#ppt_x"/>
                                          </p:val>
                                        </p:tav>
                                      </p:tavLst>
                                    </p:anim>
                                    <p:anim calcmode="lin" valueType="num">
                                      <p:cBhvr>
                                        <p:cTn id="27" dur="500" fill="hold"/>
                                        <p:tgtEl>
                                          <p:spTgt spid="1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450"/>
                                        <p:tgtEl>
                                          <p:spTgt spid="138"/>
                                        </p:tgtEl>
                                      </p:cBhvr>
                                    </p:animEffect>
                                    <p:anim calcmode="lin" valueType="num">
                                      <p:cBhvr>
                                        <p:cTn id="32" dur="450" fill="hold"/>
                                        <p:tgtEl>
                                          <p:spTgt spid="138"/>
                                        </p:tgtEl>
                                        <p:attrNameLst>
                                          <p:attrName>ppt_x</p:attrName>
                                        </p:attrNameLst>
                                      </p:cBhvr>
                                      <p:tavLst>
                                        <p:tav tm="0">
                                          <p:val>
                                            <p:strVal val="#ppt_x"/>
                                          </p:val>
                                        </p:tav>
                                        <p:tav tm="100000">
                                          <p:val>
                                            <p:strVal val="#ppt_x"/>
                                          </p:val>
                                        </p:tav>
                                      </p:tavLst>
                                    </p:anim>
                                    <p:anim calcmode="lin" valueType="num">
                                      <p:cBhvr>
                                        <p:cTn id="33" dur="450" fill="hold"/>
                                        <p:tgtEl>
                                          <p:spTgt spid="138"/>
                                        </p:tgtEl>
                                        <p:attrNameLst>
                                          <p:attrName>ppt_y</p:attrName>
                                        </p:attrNameLst>
                                      </p:cBhvr>
                                      <p:tavLst>
                                        <p:tav tm="0">
                                          <p:val>
                                            <p:strVal val="#ppt_y-.1"/>
                                          </p:val>
                                        </p:tav>
                                        <p:tav tm="100000">
                                          <p:val>
                                            <p:strVal val="#ppt_y"/>
                                          </p:val>
                                        </p:tav>
                                      </p:tavLst>
                                    </p:anim>
                                  </p:childTnLst>
                                </p:cTn>
                              </p:par>
                            </p:childTnLst>
                          </p:cTn>
                        </p:par>
                        <p:par>
                          <p:cTn id="34" fill="hold">
                            <p:stCondLst>
                              <p:cond delay="2450"/>
                            </p:stCondLst>
                            <p:childTnLst>
                              <p:par>
                                <p:cTn id="35" presetID="47" presetClass="entr" presetSubtype="0" fill="hold" nodeType="after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400"/>
                                        <p:tgtEl>
                                          <p:spTgt spid="139"/>
                                        </p:tgtEl>
                                      </p:cBhvr>
                                    </p:animEffect>
                                    <p:anim calcmode="lin" valueType="num">
                                      <p:cBhvr>
                                        <p:cTn id="38" dur="400" fill="hold"/>
                                        <p:tgtEl>
                                          <p:spTgt spid="139"/>
                                        </p:tgtEl>
                                        <p:attrNameLst>
                                          <p:attrName>ppt_x</p:attrName>
                                        </p:attrNameLst>
                                      </p:cBhvr>
                                      <p:tavLst>
                                        <p:tav tm="0">
                                          <p:val>
                                            <p:strVal val="#ppt_x"/>
                                          </p:val>
                                        </p:tav>
                                        <p:tav tm="100000">
                                          <p:val>
                                            <p:strVal val="#ppt_x"/>
                                          </p:val>
                                        </p:tav>
                                      </p:tavLst>
                                    </p:anim>
                                    <p:anim calcmode="lin" valueType="num">
                                      <p:cBhvr>
                                        <p:cTn id="39" dur="400" fill="hold"/>
                                        <p:tgtEl>
                                          <p:spTgt spid="139"/>
                                        </p:tgtEl>
                                        <p:attrNameLst>
                                          <p:attrName>ppt_y</p:attrName>
                                        </p:attrNameLst>
                                      </p:cBhvr>
                                      <p:tavLst>
                                        <p:tav tm="0">
                                          <p:val>
                                            <p:strVal val="#ppt_y-.1"/>
                                          </p:val>
                                        </p:tav>
                                        <p:tav tm="100000">
                                          <p:val>
                                            <p:strVal val="#ppt_y"/>
                                          </p:val>
                                        </p:tav>
                                      </p:tavLst>
                                    </p:anim>
                                  </p:childTnLst>
                                </p:cTn>
                              </p:par>
                            </p:childTnLst>
                          </p:cTn>
                        </p:par>
                        <p:par>
                          <p:cTn id="40" fill="hold">
                            <p:stCondLst>
                              <p:cond delay="2850"/>
                            </p:stCondLst>
                            <p:childTnLst>
                              <p:par>
                                <p:cTn id="41" presetID="47" presetClass="entr" presetSubtype="0" fill="hold" nodeType="after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150"/>
                                        <p:tgtEl>
                                          <p:spTgt spid="140"/>
                                        </p:tgtEl>
                                      </p:cBhvr>
                                    </p:animEffect>
                                    <p:anim calcmode="lin" valueType="num">
                                      <p:cBhvr>
                                        <p:cTn id="44" dur="150" fill="hold"/>
                                        <p:tgtEl>
                                          <p:spTgt spid="140"/>
                                        </p:tgtEl>
                                        <p:attrNameLst>
                                          <p:attrName>ppt_x</p:attrName>
                                        </p:attrNameLst>
                                      </p:cBhvr>
                                      <p:tavLst>
                                        <p:tav tm="0">
                                          <p:val>
                                            <p:strVal val="#ppt_x"/>
                                          </p:val>
                                        </p:tav>
                                        <p:tav tm="100000">
                                          <p:val>
                                            <p:strVal val="#ppt_x"/>
                                          </p:val>
                                        </p:tav>
                                      </p:tavLst>
                                    </p:anim>
                                    <p:anim calcmode="lin" valueType="num">
                                      <p:cBhvr>
                                        <p:cTn id="45" dur="150" fill="hold"/>
                                        <p:tgtEl>
                                          <p:spTgt spid="140"/>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7" presetClass="entr" presetSubtype="0" fill="hold"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300"/>
                                        <p:tgtEl>
                                          <p:spTgt spid="141"/>
                                        </p:tgtEl>
                                      </p:cBhvr>
                                    </p:animEffect>
                                    <p:anim calcmode="lin" valueType="num">
                                      <p:cBhvr>
                                        <p:cTn id="50" dur="300" fill="hold"/>
                                        <p:tgtEl>
                                          <p:spTgt spid="141"/>
                                        </p:tgtEl>
                                        <p:attrNameLst>
                                          <p:attrName>ppt_x</p:attrName>
                                        </p:attrNameLst>
                                      </p:cBhvr>
                                      <p:tavLst>
                                        <p:tav tm="0">
                                          <p:val>
                                            <p:strVal val="#ppt_x"/>
                                          </p:val>
                                        </p:tav>
                                        <p:tav tm="100000">
                                          <p:val>
                                            <p:strVal val="#ppt_x"/>
                                          </p:val>
                                        </p:tav>
                                      </p:tavLst>
                                    </p:anim>
                                    <p:anim calcmode="lin" valueType="num">
                                      <p:cBhvr>
                                        <p:cTn id="51" dur="300" fill="hold"/>
                                        <p:tgtEl>
                                          <p:spTgt spid="141"/>
                                        </p:tgtEl>
                                        <p:attrNameLst>
                                          <p:attrName>ppt_y</p:attrName>
                                        </p:attrNameLst>
                                      </p:cBhvr>
                                      <p:tavLst>
                                        <p:tav tm="0">
                                          <p:val>
                                            <p:strVal val="#ppt_y-.1"/>
                                          </p:val>
                                        </p:tav>
                                        <p:tav tm="100000">
                                          <p:val>
                                            <p:strVal val="#ppt_y"/>
                                          </p:val>
                                        </p:tav>
                                      </p:tavLst>
                                    </p:anim>
                                  </p:childTnLst>
                                </p:cTn>
                              </p:par>
                            </p:childTnLst>
                          </p:cTn>
                        </p:par>
                        <p:par>
                          <p:cTn id="52" fill="hold">
                            <p:stCondLst>
                              <p:cond delay="3300"/>
                            </p:stCondLst>
                            <p:childTnLst>
                              <p:par>
                                <p:cTn id="53" presetID="47" presetClass="entr" presetSubtype="0" fill="hold" nodeType="after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250"/>
                                        <p:tgtEl>
                                          <p:spTgt spid="142"/>
                                        </p:tgtEl>
                                      </p:cBhvr>
                                    </p:animEffect>
                                    <p:anim calcmode="lin" valueType="num">
                                      <p:cBhvr>
                                        <p:cTn id="56" dur="250" fill="hold"/>
                                        <p:tgtEl>
                                          <p:spTgt spid="142"/>
                                        </p:tgtEl>
                                        <p:attrNameLst>
                                          <p:attrName>ppt_x</p:attrName>
                                        </p:attrNameLst>
                                      </p:cBhvr>
                                      <p:tavLst>
                                        <p:tav tm="0">
                                          <p:val>
                                            <p:strVal val="#ppt_x"/>
                                          </p:val>
                                        </p:tav>
                                        <p:tav tm="100000">
                                          <p:val>
                                            <p:strVal val="#ppt_x"/>
                                          </p:val>
                                        </p:tav>
                                      </p:tavLst>
                                    </p:anim>
                                    <p:anim calcmode="lin" valueType="num">
                                      <p:cBhvr>
                                        <p:cTn id="57" dur="250" fill="hold"/>
                                        <p:tgtEl>
                                          <p:spTgt spid="142"/>
                                        </p:tgtEl>
                                        <p:attrNameLst>
                                          <p:attrName>ppt_y</p:attrName>
                                        </p:attrNameLst>
                                      </p:cBhvr>
                                      <p:tavLst>
                                        <p:tav tm="0">
                                          <p:val>
                                            <p:strVal val="#ppt_y-.1"/>
                                          </p:val>
                                        </p:tav>
                                        <p:tav tm="100000">
                                          <p:val>
                                            <p:strVal val="#ppt_y"/>
                                          </p:val>
                                        </p:tav>
                                      </p:tavLst>
                                    </p:anim>
                                  </p:childTnLst>
                                </p:cTn>
                              </p:par>
                            </p:childTnLst>
                          </p:cTn>
                        </p:par>
                        <p:par>
                          <p:cTn id="58" fill="hold">
                            <p:stCondLst>
                              <p:cond delay="3550"/>
                            </p:stCondLst>
                            <p:childTnLst>
                              <p:par>
                                <p:cTn id="59" presetID="47" presetClass="entr" presetSubtype="0" fill="hold" nodeType="after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fade">
                                      <p:cBhvr>
                                        <p:cTn id="61" dur="150"/>
                                        <p:tgtEl>
                                          <p:spTgt spid="143"/>
                                        </p:tgtEl>
                                      </p:cBhvr>
                                    </p:animEffect>
                                    <p:anim calcmode="lin" valueType="num">
                                      <p:cBhvr>
                                        <p:cTn id="62" dur="150" fill="hold"/>
                                        <p:tgtEl>
                                          <p:spTgt spid="143"/>
                                        </p:tgtEl>
                                        <p:attrNameLst>
                                          <p:attrName>ppt_x</p:attrName>
                                        </p:attrNameLst>
                                      </p:cBhvr>
                                      <p:tavLst>
                                        <p:tav tm="0">
                                          <p:val>
                                            <p:strVal val="#ppt_x"/>
                                          </p:val>
                                        </p:tav>
                                        <p:tav tm="100000">
                                          <p:val>
                                            <p:strVal val="#ppt_x"/>
                                          </p:val>
                                        </p:tav>
                                      </p:tavLst>
                                    </p:anim>
                                    <p:anim calcmode="lin" valueType="num">
                                      <p:cBhvr>
                                        <p:cTn id="63" dur="150" fill="hold"/>
                                        <p:tgtEl>
                                          <p:spTgt spid="143"/>
                                        </p:tgtEl>
                                        <p:attrNameLst>
                                          <p:attrName>ppt_y</p:attrName>
                                        </p:attrNameLst>
                                      </p:cBhvr>
                                      <p:tavLst>
                                        <p:tav tm="0">
                                          <p:val>
                                            <p:strVal val="#ppt_y-.1"/>
                                          </p:val>
                                        </p:tav>
                                        <p:tav tm="100000">
                                          <p:val>
                                            <p:strVal val="#ppt_y"/>
                                          </p:val>
                                        </p:tav>
                                      </p:tavLst>
                                    </p:anim>
                                  </p:childTnLst>
                                </p:cTn>
                              </p:par>
                            </p:childTnLst>
                          </p:cTn>
                        </p:par>
                        <p:par>
                          <p:cTn id="64" fill="hold">
                            <p:stCondLst>
                              <p:cond delay="3700"/>
                            </p:stCondLst>
                            <p:childTnLst>
                              <p:par>
                                <p:cTn id="65" presetID="47" presetClass="entr" presetSubtype="0" fill="hold" nodeType="afterEffect">
                                  <p:stCondLst>
                                    <p:cond delay="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150"/>
                                        <p:tgtEl>
                                          <p:spTgt spid="144"/>
                                        </p:tgtEl>
                                      </p:cBhvr>
                                    </p:animEffect>
                                    <p:anim calcmode="lin" valueType="num">
                                      <p:cBhvr>
                                        <p:cTn id="68" dur="150" fill="hold"/>
                                        <p:tgtEl>
                                          <p:spTgt spid="144"/>
                                        </p:tgtEl>
                                        <p:attrNameLst>
                                          <p:attrName>ppt_x</p:attrName>
                                        </p:attrNameLst>
                                      </p:cBhvr>
                                      <p:tavLst>
                                        <p:tav tm="0">
                                          <p:val>
                                            <p:strVal val="#ppt_x"/>
                                          </p:val>
                                        </p:tav>
                                        <p:tav tm="100000">
                                          <p:val>
                                            <p:strVal val="#ppt_x"/>
                                          </p:val>
                                        </p:tav>
                                      </p:tavLst>
                                    </p:anim>
                                    <p:anim calcmode="lin" valueType="num">
                                      <p:cBhvr>
                                        <p:cTn id="69" dur="150" fill="hold"/>
                                        <p:tgtEl>
                                          <p:spTgt spid="144"/>
                                        </p:tgtEl>
                                        <p:attrNameLst>
                                          <p:attrName>ppt_y</p:attrName>
                                        </p:attrNameLst>
                                      </p:cBhvr>
                                      <p:tavLst>
                                        <p:tav tm="0">
                                          <p:val>
                                            <p:strVal val="#ppt_y-.1"/>
                                          </p:val>
                                        </p:tav>
                                        <p:tav tm="100000">
                                          <p:val>
                                            <p:strVal val="#ppt_y"/>
                                          </p:val>
                                        </p:tav>
                                      </p:tavLst>
                                    </p:anim>
                                  </p:childTnLst>
                                </p:cTn>
                              </p:par>
                            </p:childTnLst>
                          </p:cTn>
                        </p:par>
                        <p:par>
                          <p:cTn id="70" fill="hold">
                            <p:stCondLst>
                              <p:cond delay="3850"/>
                            </p:stCondLst>
                            <p:childTnLst>
                              <p:par>
                                <p:cTn id="71" presetID="47" presetClass="entr" presetSubtype="0" fill="hold" nodeType="after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150"/>
                                        <p:tgtEl>
                                          <p:spTgt spid="145"/>
                                        </p:tgtEl>
                                      </p:cBhvr>
                                    </p:animEffect>
                                    <p:anim calcmode="lin" valueType="num">
                                      <p:cBhvr>
                                        <p:cTn id="74" dur="150" fill="hold"/>
                                        <p:tgtEl>
                                          <p:spTgt spid="145"/>
                                        </p:tgtEl>
                                        <p:attrNameLst>
                                          <p:attrName>ppt_x</p:attrName>
                                        </p:attrNameLst>
                                      </p:cBhvr>
                                      <p:tavLst>
                                        <p:tav tm="0">
                                          <p:val>
                                            <p:strVal val="#ppt_x"/>
                                          </p:val>
                                        </p:tav>
                                        <p:tav tm="100000">
                                          <p:val>
                                            <p:strVal val="#ppt_x"/>
                                          </p:val>
                                        </p:tav>
                                      </p:tavLst>
                                    </p:anim>
                                    <p:anim calcmode="lin" valueType="num">
                                      <p:cBhvr>
                                        <p:cTn id="75" dur="150" fill="hold"/>
                                        <p:tgtEl>
                                          <p:spTgt spid="145"/>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47" presetClass="entr" presetSubtype="0" fill="hold" nodeType="after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150"/>
                                        <p:tgtEl>
                                          <p:spTgt spid="146"/>
                                        </p:tgtEl>
                                      </p:cBhvr>
                                    </p:animEffect>
                                    <p:anim calcmode="lin" valueType="num">
                                      <p:cBhvr>
                                        <p:cTn id="80" dur="150" fill="hold"/>
                                        <p:tgtEl>
                                          <p:spTgt spid="146"/>
                                        </p:tgtEl>
                                        <p:attrNameLst>
                                          <p:attrName>ppt_x</p:attrName>
                                        </p:attrNameLst>
                                      </p:cBhvr>
                                      <p:tavLst>
                                        <p:tav tm="0">
                                          <p:val>
                                            <p:strVal val="#ppt_x"/>
                                          </p:val>
                                        </p:tav>
                                        <p:tav tm="100000">
                                          <p:val>
                                            <p:strVal val="#ppt_x"/>
                                          </p:val>
                                        </p:tav>
                                      </p:tavLst>
                                    </p:anim>
                                    <p:anim calcmode="lin" valueType="num">
                                      <p:cBhvr>
                                        <p:cTn id="81" dur="150" fill="hold"/>
                                        <p:tgtEl>
                                          <p:spTgt spid="146"/>
                                        </p:tgtEl>
                                        <p:attrNameLst>
                                          <p:attrName>ppt_y</p:attrName>
                                        </p:attrNameLst>
                                      </p:cBhvr>
                                      <p:tavLst>
                                        <p:tav tm="0">
                                          <p:val>
                                            <p:strVal val="#ppt_y-.1"/>
                                          </p:val>
                                        </p:tav>
                                        <p:tav tm="100000">
                                          <p:val>
                                            <p:strVal val="#ppt_y"/>
                                          </p:val>
                                        </p:tav>
                                      </p:tavLst>
                                    </p:anim>
                                  </p:childTnLst>
                                </p:cTn>
                              </p:par>
                            </p:childTnLst>
                          </p:cTn>
                        </p:par>
                        <p:par>
                          <p:cTn id="82" fill="hold">
                            <p:stCondLst>
                              <p:cond delay="4150"/>
                            </p:stCondLst>
                            <p:childTnLst>
                              <p:par>
                                <p:cTn id="83" presetID="47" presetClass="entr" presetSubtype="0" fill="hold" nodeType="afterEffect">
                                  <p:stCondLst>
                                    <p:cond delay="0"/>
                                  </p:stCondLst>
                                  <p:childTnLst>
                                    <p:set>
                                      <p:cBhvr>
                                        <p:cTn id="84" dur="1" fill="hold">
                                          <p:stCondLst>
                                            <p:cond delay="0"/>
                                          </p:stCondLst>
                                        </p:cTn>
                                        <p:tgtEl>
                                          <p:spTgt spid="147"/>
                                        </p:tgtEl>
                                        <p:attrNameLst>
                                          <p:attrName>style.visibility</p:attrName>
                                        </p:attrNameLst>
                                      </p:cBhvr>
                                      <p:to>
                                        <p:strVal val="visible"/>
                                      </p:to>
                                    </p:set>
                                    <p:animEffect transition="in" filter="fade">
                                      <p:cBhvr>
                                        <p:cTn id="85" dur="150"/>
                                        <p:tgtEl>
                                          <p:spTgt spid="147"/>
                                        </p:tgtEl>
                                      </p:cBhvr>
                                    </p:animEffect>
                                    <p:anim calcmode="lin" valueType="num">
                                      <p:cBhvr>
                                        <p:cTn id="86" dur="150" fill="hold"/>
                                        <p:tgtEl>
                                          <p:spTgt spid="147"/>
                                        </p:tgtEl>
                                        <p:attrNameLst>
                                          <p:attrName>ppt_x</p:attrName>
                                        </p:attrNameLst>
                                      </p:cBhvr>
                                      <p:tavLst>
                                        <p:tav tm="0">
                                          <p:val>
                                            <p:strVal val="#ppt_x"/>
                                          </p:val>
                                        </p:tav>
                                        <p:tav tm="100000">
                                          <p:val>
                                            <p:strVal val="#ppt_x"/>
                                          </p:val>
                                        </p:tav>
                                      </p:tavLst>
                                    </p:anim>
                                    <p:anim calcmode="lin" valueType="num">
                                      <p:cBhvr>
                                        <p:cTn id="87" dur="150" fill="hold"/>
                                        <p:tgtEl>
                                          <p:spTgt spid="147"/>
                                        </p:tgtEl>
                                        <p:attrNameLst>
                                          <p:attrName>ppt_y</p:attrName>
                                        </p:attrNameLst>
                                      </p:cBhvr>
                                      <p:tavLst>
                                        <p:tav tm="0">
                                          <p:val>
                                            <p:strVal val="#ppt_y-.1"/>
                                          </p:val>
                                        </p:tav>
                                        <p:tav tm="100000">
                                          <p:val>
                                            <p:strVal val="#ppt_y"/>
                                          </p:val>
                                        </p:tav>
                                      </p:tavLst>
                                    </p:anim>
                                  </p:childTnLst>
                                </p:cTn>
                              </p:par>
                            </p:childTnLst>
                          </p:cTn>
                        </p:par>
                        <p:par>
                          <p:cTn id="88" fill="hold">
                            <p:stCondLst>
                              <p:cond delay="4300"/>
                            </p:stCondLst>
                            <p:childTnLst>
                              <p:par>
                                <p:cTn id="89" presetID="47" presetClass="entr" presetSubtype="0"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fade">
                                      <p:cBhvr>
                                        <p:cTn id="91" dur="150"/>
                                        <p:tgtEl>
                                          <p:spTgt spid="148"/>
                                        </p:tgtEl>
                                      </p:cBhvr>
                                    </p:animEffect>
                                    <p:anim calcmode="lin" valueType="num">
                                      <p:cBhvr>
                                        <p:cTn id="92" dur="150" fill="hold"/>
                                        <p:tgtEl>
                                          <p:spTgt spid="148"/>
                                        </p:tgtEl>
                                        <p:attrNameLst>
                                          <p:attrName>ppt_x</p:attrName>
                                        </p:attrNameLst>
                                      </p:cBhvr>
                                      <p:tavLst>
                                        <p:tav tm="0">
                                          <p:val>
                                            <p:strVal val="#ppt_x"/>
                                          </p:val>
                                        </p:tav>
                                        <p:tav tm="100000">
                                          <p:val>
                                            <p:strVal val="#ppt_x"/>
                                          </p:val>
                                        </p:tav>
                                      </p:tavLst>
                                    </p:anim>
                                    <p:anim calcmode="lin" valueType="num">
                                      <p:cBhvr>
                                        <p:cTn id="93" dur="150" fill="hold"/>
                                        <p:tgtEl>
                                          <p:spTgt spid="148"/>
                                        </p:tgtEl>
                                        <p:attrNameLst>
                                          <p:attrName>ppt_y</p:attrName>
                                        </p:attrNameLst>
                                      </p:cBhvr>
                                      <p:tavLst>
                                        <p:tav tm="0">
                                          <p:val>
                                            <p:strVal val="#ppt_y-.1"/>
                                          </p:val>
                                        </p:tav>
                                        <p:tav tm="100000">
                                          <p:val>
                                            <p:strVal val="#ppt_y"/>
                                          </p:val>
                                        </p:tav>
                                      </p:tavLst>
                                    </p:anim>
                                  </p:childTnLst>
                                </p:cTn>
                              </p:par>
                            </p:childTnLst>
                          </p:cTn>
                        </p:par>
                        <p:par>
                          <p:cTn id="94" fill="hold">
                            <p:stCondLst>
                              <p:cond delay="4450"/>
                            </p:stCondLst>
                            <p:childTnLst>
                              <p:par>
                                <p:cTn id="95" presetID="47" presetClass="entr" presetSubtype="0" fill="hold" nodeType="after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fade">
                                      <p:cBhvr>
                                        <p:cTn id="97" dur="150"/>
                                        <p:tgtEl>
                                          <p:spTgt spid="116"/>
                                        </p:tgtEl>
                                      </p:cBhvr>
                                    </p:animEffect>
                                    <p:anim calcmode="lin" valueType="num">
                                      <p:cBhvr>
                                        <p:cTn id="98" dur="150" fill="hold"/>
                                        <p:tgtEl>
                                          <p:spTgt spid="116"/>
                                        </p:tgtEl>
                                        <p:attrNameLst>
                                          <p:attrName>ppt_x</p:attrName>
                                        </p:attrNameLst>
                                      </p:cBhvr>
                                      <p:tavLst>
                                        <p:tav tm="0">
                                          <p:val>
                                            <p:strVal val="#ppt_x"/>
                                          </p:val>
                                        </p:tav>
                                        <p:tav tm="100000">
                                          <p:val>
                                            <p:strVal val="#ppt_x"/>
                                          </p:val>
                                        </p:tav>
                                      </p:tavLst>
                                    </p:anim>
                                    <p:anim calcmode="lin" valueType="num">
                                      <p:cBhvr>
                                        <p:cTn id="99" dur="150" fill="hold"/>
                                        <p:tgtEl>
                                          <p:spTgt spid="116"/>
                                        </p:tgtEl>
                                        <p:attrNameLst>
                                          <p:attrName>ppt_y</p:attrName>
                                        </p:attrNameLst>
                                      </p:cBhvr>
                                      <p:tavLst>
                                        <p:tav tm="0">
                                          <p:val>
                                            <p:strVal val="#ppt_y-.1"/>
                                          </p:val>
                                        </p:tav>
                                        <p:tav tm="100000">
                                          <p:val>
                                            <p:strVal val="#ppt_y"/>
                                          </p:val>
                                        </p:tav>
                                      </p:tavLst>
                                    </p:anim>
                                  </p:childTnLst>
                                </p:cTn>
                              </p:par>
                            </p:childTnLst>
                          </p:cTn>
                        </p:par>
                        <p:par>
                          <p:cTn id="100" fill="hold">
                            <p:stCondLst>
                              <p:cond delay="4600"/>
                            </p:stCondLst>
                            <p:childTnLst>
                              <p:par>
                                <p:cTn id="101" presetID="1" presetClass="entr" presetSubtype="0"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30"/>
                                        <p:tgtEl>
                                          <p:spTgt spid="32"/>
                                        </p:tgtEl>
                                      </p:cBhvr>
                                    </p:animEffect>
                                    <p:anim calcmode="lin" valueType="num">
                                      <p:cBhvr>
                                        <p:cTn id="116" dur="30" fill="hold"/>
                                        <p:tgtEl>
                                          <p:spTgt spid="32"/>
                                        </p:tgtEl>
                                        <p:attrNameLst>
                                          <p:attrName>ppt_x</p:attrName>
                                        </p:attrNameLst>
                                      </p:cBhvr>
                                      <p:tavLst>
                                        <p:tav tm="0">
                                          <p:val>
                                            <p:strVal val="#ppt_x"/>
                                          </p:val>
                                        </p:tav>
                                        <p:tav tm="100000">
                                          <p:val>
                                            <p:strVal val="#ppt_x"/>
                                          </p:val>
                                        </p:tav>
                                      </p:tavLst>
                                    </p:anim>
                                    <p:anim calcmode="lin" valueType="num">
                                      <p:cBhvr>
                                        <p:cTn id="117" dur="30" fill="hold"/>
                                        <p:tgtEl>
                                          <p:spTgt spid="32"/>
                                        </p:tgtEl>
                                        <p:attrNameLst>
                                          <p:attrName>ppt_y</p:attrName>
                                        </p:attrNameLst>
                                      </p:cBhvr>
                                      <p:tavLst>
                                        <p:tav tm="0">
                                          <p:val>
                                            <p:strVal val="#ppt_y-.1"/>
                                          </p:val>
                                        </p:tav>
                                        <p:tav tm="100000">
                                          <p:val>
                                            <p:strVal val="#ppt_y"/>
                                          </p:val>
                                        </p:tav>
                                      </p:tavLst>
                                    </p:anim>
                                  </p:childTnLst>
                                </p:cTn>
                              </p:par>
                            </p:childTnLst>
                          </p:cTn>
                        </p:par>
                        <p:par>
                          <p:cTn id="118" fill="hold">
                            <p:stCondLst>
                              <p:cond delay="30"/>
                            </p:stCondLst>
                            <p:childTnLst>
                              <p:par>
                                <p:cTn id="119" presetID="47" presetClass="entr" presetSubtype="0"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30"/>
                                        <p:tgtEl>
                                          <p:spTgt spid="26"/>
                                        </p:tgtEl>
                                      </p:cBhvr>
                                    </p:animEffect>
                                    <p:anim calcmode="lin" valueType="num">
                                      <p:cBhvr>
                                        <p:cTn id="122" dur="30" fill="hold"/>
                                        <p:tgtEl>
                                          <p:spTgt spid="26"/>
                                        </p:tgtEl>
                                        <p:attrNameLst>
                                          <p:attrName>ppt_x</p:attrName>
                                        </p:attrNameLst>
                                      </p:cBhvr>
                                      <p:tavLst>
                                        <p:tav tm="0">
                                          <p:val>
                                            <p:strVal val="#ppt_x"/>
                                          </p:val>
                                        </p:tav>
                                        <p:tav tm="100000">
                                          <p:val>
                                            <p:strVal val="#ppt_x"/>
                                          </p:val>
                                        </p:tav>
                                      </p:tavLst>
                                    </p:anim>
                                    <p:anim calcmode="lin" valueType="num">
                                      <p:cBhvr>
                                        <p:cTn id="123" dur="30" fill="hold"/>
                                        <p:tgtEl>
                                          <p:spTgt spid="26"/>
                                        </p:tgtEl>
                                        <p:attrNameLst>
                                          <p:attrName>ppt_y</p:attrName>
                                        </p:attrNameLst>
                                      </p:cBhvr>
                                      <p:tavLst>
                                        <p:tav tm="0">
                                          <p:val>
                                            <p:strVal val="#ppt_y-.1"/>
                                          </p:val>
                                        </p:tav>
                                        <p:tav tm="100000">
                                          <p:val>
                                            <p:strVal val="#ppt_y"/>
                                          </p:val>
                                        </p:tav>
                                      </p:tavLst>
                                    </p:anim>
                                  </p:childTnLst>
                                </p:cTn>
                              </p:par>
                            </p:childTnLst>
                          </p:cTn>
                        </p:par>
                        <p:par>
                          <p:cTn id="124" fill="hold">
                            <p:stCondLst>
                              <p:cond delay="6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30"/>
                                        <p:tgtEl>
                                          <p:spTgt spid="38"/>
                                        </p:tgtEl>
                                      </p:cBhvr>
                                    </p:animEffect>
                                    <p:anim calcmode="lin" valueType="num">
                                      <p:cBhvr>
                                        <p:cTn id="128" dur="30" fill="hold"/>
                                        <p:tgtEl>
                                          <p:spTgt spid="38"/>
                                        </p:tgtEl>
                                        <p:attrNameLst>
                                          <p:attrName>ppt_x</p:attrName>
                                        </p:attrNameLst>
                                      </p:cBhvr>
                                      <p:tavLst>
                                        <p:tav tm="0">
                                          <p:val>
                                            <p:strVal val="#ppt_x"/>
                                          </p:val>
                                        </p:tav>
                                        <p:tav tm="100000">
                                          <p:val>
                                            <p:strVal val="#ppt_x"/>
                                          </p:val>
                                        </p:tav>
                                      </p:tavLst>
                                    </p:anim>
                                    <p:anim calcmode="lin" valueType="num">
                                      <p:cBhvr>
                                        <p:cTn id="129" dur="30" fill="hold"/>
                                        <p:tgtEl>
                                          <p:spTgt spid="38"/>
                                        </p:tgtEl>
                                        <p:attrNameLst>
                                          <p:attrName>ppt_y</p:attrName>
                                        </p:attrNameLst>
                                      </p:cBhvr>
                                      <p:tavLst>
                                        <p:tav tm="0">
                                          <p:val>
                                            <p:strVal val="#ppt_y-.1"/>
                                          </p:val>
                                        </p:tav>
                                        <p:tav tm="100000">
                                          <p:val>
                                            <p:strVal val="#ppt_y"/>
                                          </p:val>
                                        </p:tav>
                                      </p:tavLst>
                                    </p:anim>
                                  </p:childTnLst>
                                </p:cTn>
                              </p:par>
                            </p:childTnLst>
                          </p:cTn>
                        </p:par>
                        <p:par>
                          <p:cTn id="130" fill="hold">
                            <p:stCondLst>
                              <p:cond delay="90"/>
                            </p:stCondLst>
                            <p:childTnLst>
                              <p:par>
                                <p:cTn id="131" presetID="47" presetClass="entr" presetSubtype="0" fill="hold" grpId="0"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30"/>
                                        <p:tgtEl>
                                          <p:spTgt spid="44"/>
                                        </p:tgtEl>
                                      </p:cBhvr>
                                    </p:animEffect>
                                    <p:anim calcmode="lin" valueType="num">
                                      <p:cBhvr>
                                        <p:cTn id="134" dur="30" fill="hold"/>
                                        <p:tgtEl>
                                          <p:spTgt spid="44"/>
                                        </p:tgtEl>
                                        <p:attrNameLst>
                                          <p:attrName>ppt_x</p:attrName>
                                        </p:attrNameLst>
                                      </p:cBhvr>
                                      <p:tavLst>
                                        <p:tav tm="0">
                                          <p:val>
                                            <p:strVal val="#ppt_x"/>
                                          </p:val>
                                        </p:tav>
                                        <p:tav tm="100000">
                                          <p:val>
                                            <p:strVal val="#ppt_x"/>
                                          </p:val>
                                        </p:tav>
                                      </p:tavLst>
                                    </p:anim>
                                    <p:anim calcmode="lin" valueType="num">
                                      <p:cBhvr>
                                        <p:cTn id="135" dur="30" fill="hold"/>
                                        <p:tgtEl>
                                          <p:spTgt spid="44"/>
                                        </p:tgtEl>
                                        <p:attrNameLst>
                                          <p:attrName>ppt_y</p:attrName>
                                        </p:attrNameLst>
                                      </p:cBhvr>
                                      <p:tavLst>
                                        <p:tav tm="0">
                                          <p:val>
                                            <p:strVal val="#ppt_y-.1"/>
                                          </p:val>
                                        </p:tav>
                                        <p:tav tm="100000">
                                          <p:val>
                                            <p:strVal val="#ppt_y"/>
                                          </p:val>
                                        </p:tav>
                                      </p:tavLst>
                                    </p:anim>
                                  </p:childTnLst>
                                </p:cTn>
                              </p:par>
                            </p:childTnLst>
                          </p:cTn>
                        </p:par>
                        <p:par>
                          <p:cTn id="136" fill="hold">
                            <p:stCondLst>
                              <p:cond delay="120"/>
                            </p:stCondLst>
                            <p:childTnLst>
                              <p:par>
                                <p:cTn id="137" presetID="47" presetClass="entr" presetSubtype="0"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30"/>
                                        <p:tgtEl>
                                          <p:spTgt spid="50"/>
                                        </p:tgtEl>
                                      </p:cBhvr>
                                    </p:animEffect>
                                    <p:anim calcmode="lin" valueType="num">
                                      <p:cBhvr>
                                        <p:cTn id="140" dur="30" fill="hold"/>
                                        <p:tgtEl>
                                          <p:spTgt spid="50"/>
                                        </p:tgtEl>
                                        <p:attrNameLst>
                                          <p:attrName>ppt_x</p:attrName>
                                        </p:attrNameLst>
                                      </p:cBhvr>
                                      <p:tavLst>
                                        <p:tav tm="0">
                                          <p:val>
                                            <p:strVal val="#ppt_x"/>
                                          </p:val>
                                        </p:tav>
                                        <p:tav tm="100000">
                                          <p:val>
                                            <p:strVal val="#ppt_x"/>
                                          </p:val>
                                        </p:tav>
                                      </p:tavLst>
                                    </p:anim>
                                    <p:anim calcmode="lin" valueType="num">
                                      <p:cBhvr>
                                        <p:cTn id="141" dur="30" fill="hold"/>
                                        <p:tgtEl>
                                          <p:spTgt spid="50"/>
                                        </p:tgtEl>
                                        <p:attrNameLst>
                                          <p:attrName>ppt_y</p:attrName>
                                        </p:attrNameLst>
                                      </p:cBhvr>
                                      <p:tavLst>
                                        <p:tav tm="0">
                                          <p:val>
                                            <p:strVal val="#ppt_y-.1"/>
                                          </p:val>
                                        </p:tav>
                                        <p:tav tm="100000">
                                          <p:val>
                                            <p:strVal val="#ppt_y"/>
                                          </p:val>
                                        </p:tav>
                                      </p:tavLst>
                                    </p:anim>
                                  </p:childTnLst>
                                </p:cTn>
                              </p:par>
                            </p:childTnLst>
                          </p:cTn>
                        </p:par>
                        <p:par>
                          <p:cTn id="142" fill="hold">
                            <p:stCondLst>
                              <p:cond delay="150"/>
                            </p:stCondLst>
                            <p:childTnLst>
                              <p:par>
                                <p:cTn id="143" presetID="47" presetClass="entr" presetSubtype="0" fill="hold" grpId="0" nodeType="after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fade">
                                      <p:cBhvr>
                                        <p:cTn id="145" dur="30"/>
                                        <p:tgtEl>
                                          <p:spTgt spid="56"/>
                                        </p:tgtEl>
                                      </p:cBhvr>
                                    </p:animEffect>
                                    <p:anim calcmode="lin" valueType="num">
                                      <p:cBhvr>
                                        <p:cTn id="146" dur="30" fill="hold"/>
                                        <p:tgtEl>
                                          <p:spTgt spid="56"/>
                                        </p:tgtEl>
                                        <p:attrNameLst>
                                          <p:attrName>ppt_x</p:attrName>
                                        </p:attrNameLst>
                                      </p:cBhvr>
                                      <p:tavLst>
                                        <p:tav tm="0">
                                          <p:val>
                                            <p:strVal val="#ppt_x"/>
                                          </p:val>
                                        </p:tav>
                                        <p:tav tm="100000">
                                          <p:val>
                                            <p:strVal val="#ppt_x"/>
                                          </p:val>
                                        </p:tav>
                                      </p:tavLst>
                                    </p:anim>
                                    <p:anim calcmode="lin" valueType="num">
                                      <p:cBhvr>
                                        <p:cTn id="147" dur="30" fill="hold"/>
                                        <p:tgtEl>
                                          <p:spTgt spid="56"/>
                                        </p:tgtEl>
                                        <p:attrNameLst>
                                          <p:attrName>ppt_y</p:attrName>
                                        </p:attrNameLst>
                                      </p:cBhvr>
                                      <p:tavLst>
                                        <p:tav tm="0">
                                          <p:val>
                                            <p:strVal val="#ppt_y-.1"/>
                                          </p:val>
                                        </p:tav>
                                        <p:tav tm="100000">
                                          <p:val>
                                            <p:strVal val="#ppt_y"/>
                                          </p:val>
                                        </p:tav>
                                      </p:tavLst>
                                    </p:anim>
                                  </p:childTnLst>
                                </p:cTn>
                              </p:par>
                            </p:childTnLst>
                          </p:cTn>
                        </p:par>
                        <p:par>
                          <p:cTn id="148" fill="hold">
                            <p:stCondLst>
                              <p:cond delay="180"/>
                            </p:stCondLst>
                            <p:childTnLst>
                              <p:par>
                                <p:cTn id="149" presetID="47" presetClass="entr" presetSubtype="0" fill="hold" grpId="0"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30"/>
                                        <p:tgtEl>
                                          <p:spTgt spid="62"/>
                                        </p:tgtEl>
                                      </p:cBhvr>
                                    </p:animEffect>
                                    <p:anim calcmode="lin" valueType="num">
                                      <p:cBhvr>
                                        <p:cTn id="152" dur="30" fill="hold"/>
                                        <p:tgtEl>
                                          <p:spTgt spid="62"/>
                                        </p:tgtEl>
                                        <p:attrNameLst>
                                          <p:attrName>ppt_x</p:attrName>
                                        </p:attrNameLst>
                                      </p:cBhvr>
                                      <p:tavLst>
                                        <p:tav tm="0">
                                          <p:val>
                                            <p:strVal val="#ppt_x"/>
                                          </p:val>
                                        </p:tav>
                                        <p:tav tm="100000">
                                          <p:val>
                                            <p:strVal val="#ppt_x"/>
                                          </p:val>
                                        </p:tav>
                                      </p:tavLst>
                                    </p:anim>
                                    <p:anim calcmode="lin" valueType="num">
                                      <p:cBhvr>
                                        <p:cTn id="153" dur="30" fill="hold"/>
                                        <p:tgtEl>
                                          <p:spTgt spid="62"/>
                                        </p:tgtEl>
                                        <p:attrNameLst>
                                          <p:attrName>ppt_y</p:attrName>
                                        </p:attrNameLst>
                                      </p:cBhvr>
                                      <p:tavLst>
                                        <p:tav tm="0">
                                          <p:val>
                                            <p:strVal val="#ppt_y-.1"/>
                                          </p:val>
                                        </p:tav>
                                        <p:tav tm="100000">
                                          <p:val>
                                            <p:strVal val="#ppt_y"/>
                                          </p:val>
                                        </p:tav>
                                      </p:tavLst>
                                    </p:anim>
                                  </p:childTnLst>
                                </p:cTn>
                              </p:par>
                            </p:childTnLst>
                          </p:cTn>
                        </p:par>
                        <p:par>
                          <p:cTn id="154" fill="hold">
                            <p:stCondLst>
                              <p:cond delay="210"/>
                            </p:stCondLst>
                            <p:childTnLst>
                              <p:par>
                                <p:cTn id="155" presetID="47" presetClass="entr" presetSubtype="0" fill="hold" grpId="0" nodeType="after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fade">
                                      <p:cBhvr>
                                        <p:cTn id="157" dur="30"/>
                                        <p:tgtEl>
                                          <p:spTgt spid="68"/>
                                        </p:tgtEl>
                                      </p:cBhvr>
                                    </p:animEffect>
                                    <p:anim calcmode="lin" valueType="num">
                                      <p:cBhvr>
                                        <p:cTn id="158" dur="30" fill="hold"/>
                                        <p:tgtEl>
                                          <p:spTgt spid="68"/>
                                        </p:tgtEl>
                                        <p:attrNameLst>
                                          <p:attrName>ppt_x</p:attrName>
                                        </p:attrNameLst>
                                      </p:cBhvr>
                                      <p:tavLst>
                                        <p:tav tm="0">
                                          <p:val>
                                            <p:strVal val="#ppt_x"/>
                                          </p:val>
                                        </p:tav>
                                        <p:tav tm="100000">
                                          <p:val>
                                            <p:strVal val="#ppt_x"/>
                                          </p:val>
                                        </p:tav>
                                      </p:tavLst>
                                    </p:anim>
                                    <p:anim calcmode="lin" valueType="num">
                                      <p:cBhvr>
                                        <p:cTn id="159" dur="30" fill="hold"/>
                                        <p:tgtEl>
                                          <p:spTgt spid="68"/>
                                        </p:tgtEl>
                                        <p:attrNameLst>
                                          <p:attrName>ppt_y</p:attrName>
                                        </p:attrNameLst>
                                      </p:cBhvr>
                                      <p:tavLst>
                                        <p:tav tm="0">
                                          <p:val>
                                            <p:strVal val="#ppt_y-.1"/>
                                          </p:val>
                                        </p:tav>
                                        <p:tav tm="100000">
                                          <p:val>
                                            <p:strVal val="#ppt_y"/>
                                          </p:val>
                                        </p:tav>
                                      </p:tavLst>
                                    </p:anim>
                                  </p:childTnLst>
                                </p:cTn>
                              </p:par>
                            </p:childTnLst>
                          </p:cTn>
                        </p:par>
                        <p:par>
                          <p:cTn id="160" fill="hold">
                            <p:stCondLst>
                              <p:cond delay="240"/>
                            </p:stCondLst>
                            <p:childTnLst>
                              <p:par>
                                <p:cTn id="161" presetID="47" presetClass="entr" presetSubtype="0" fill="hold" grpId="0" nodeType="after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30"/>
                                        <p:tgtEl>
                                          <p:spTgt spid="74"/>
                                        </p:tgtEl>
                                      </p:cBhvr>
                                    </p:animEffect>
                                    <p:anim calcmode="lin" valueType="num">
                                      <p:cBhvr>
                                        <p:cTn id="164" dur="30" fill="hold"/>
                                        <p:tgtEl>
                                          <p:spTgt spid="74"/>
                                        </p:tgtEl>
                                        <p:attrNameLst>
                                          <p:attrName>ppt_x</p:attrName>
                                        </p:attrNameLst>
                                      </p:cBhvr>
                                      <p:tavLst>
                                        <p:tav tm="0">
                                          <p:val>
                                            <p:strVal val="#ppt_x"/>
                                          </p:val>
                                        </p:tav>
                                        <p:tav tm="100000">
                                          <p:val>
                                            <p:strVal val="#ppt_x"/>
                                          </p:val>
                                        </p:tav>
                                      </p:tavLst>
                                    </p:anim>
                                    <p:anim calcmode="lin" valueType="num">
                                      <p:cBhvr>
                                        <p:cTn id="165" dur="30" fill="hold"/>
                                        <p:tgtEl>
                                          <p:spTgt spid="74"/>
                                        </p:tgtEl>
                                        <p:attrNameLst>
                                          <p:attrName>ppt_y</p:attrName>
                                        </p:attrNameLst>
                                      </p:cBhvr>
                                      <p:tavLst>
                                        <p:tav tm="0">
                                          <p:val>
                                            <p:strVal val="#ppt_y-.1"/>
                                          </p:val>
                                        </p:tav>
                                        <p:tav tm="100000">
                                          <p:val>
                                            <p:strVal val="#ppt_y"/>
                                          </p:val>
                                        </p:tav>
                                      </p:tavLst>
                                    </p:anim>
                                  </p:childTnLst>
                                </p:cTn>
                              </p:par>
                            </p:childTnLst>
                          </p:cTn>
                        </p:par>
                        <p:par>
                          <p:cTn id="166" fill="hold">
                            <p:stCondLst>
                              <p:cond delay="270"/>
                            </p:stCondLst>
                            <p:childTnLst>
                              <p:par>
                                <p:cTn id="167" presetID="47" presetClass="entr" presetSubtype="0" fill="hold" grpId="0" nodeType="afterEffect">
                                  <p:stCondLst>
                                    <p:cond delay="0"/>
                                  </p:stCondLst>
                                  <p:childTnLst>
                                    <p:set>
                                      <p:cBhvr>
                                        <p:cTn id="168" dur="1" fill="hold">
                                          <p:stCondLst>
                                            <p:cond delay="0"/>
                                          </p:stCondLst>
                                        </p:cTn>
                                        <p:tgtEl>
                                          <p:spTgt spid="80"/>
                                        </p:tgtEl>
                                        <p:attrNameLst>
                                          <p:attrName>style.visibility</p:attrName>
                                        </p:attrNameLst>
                                      </p:cBhvr>
                                      <p:to>
                                        <p:strVal val="visible"/>
                                      </p:to>
                                    </p:set>
                                    <p:animEffect transition="in" filter="fade">
                                      <p:cBhvr>
                                        <p:cTn id="169" dur="30"/>
                                        <p:tgtEl>
                                          <p:spTgt spid="80"/>
                                        </p:tgtEl>
                                      </p:cBhvr>
                                    </p:animEffect>
                                    <p:anim calcmode="lin" valueType="num">
                                      <p:cBhvr>
                                        <p:cTn id="170" dur="30" fill="hold"/>
                                        <p:tgtEl>
                                          <p:spTgt spid="80"/>
                                        </p:tgtEl>
                                        <p:attrNameLst>
                                          <p:attrName>ppt_x</p:attrName>
                                        </p:attrNameLst>
                                      </p:cBhvr>
                                      <p:tavLst>
                                        <p:tav tm="0">
                                          <p:val>
                                            <p:strVal val="#ppt_x"/>
                                          </p:val>
                                        </p:tav>
                                        <p:tav tm="100000">
                                          <p:val>
                                            <p:strVal val="#ppt_x"/>
                                          </p:val>
                                        </p:tav>
                                      </p:tavLst>
                                    </p:anim>
                                    <p:anim calcmode="lin" valueType="num">
                                      <p:cBhvr>
                                        <p:cTn id="171" dur="30" fill="hold"/>
                                        <p:tgtEl>
                                          <p:spTgt spid="80"/>
                                        </p:tgtEl>
                                        <p:attrNameLst>
                                          <p:attrName>ppt_y</p:attrName>
                                        </p:attrNameLst>
                                      </p:cBhvr>
                                      <p:tavLst>
                                        <p:tav tm="0">
                                          <p:val>
                                            <p:strVal val="#ppt_y-.1"/>
                                          </p:val>
                                        </p:tav>
                                        <p:tav tm="100000">
                                          <p:val>
                                            <p:strVal val="#ppt_y"/>
                                          </p:val>
                                        </p:tav>
                                      </p:tavLst>
                                    </p:anim>
                                  </p:childTnLst>
                                </p:cTn>
                              </p:par>
                            </p:childTnLst>
                          </p:cTn>
                        </p:par>
                        <p:par>
                          <p:cTn id="172" fill="hold">
                            <p:stCondLst>
                              <p:cond delay="300"/>
                            </p:stCondLst>
                            <p:childTnLst>
                              <p:par>
                                <p:cTn id="173" presetID="47" presetClass="entr" presetSubtype="0"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fade">
                                      <p:cBhvr>
                                        <p:cTn id="175" dur="30"/>
                                        <p:tgtEl>
                                          <p:spTgt spid="86"/>
                                        </p:tgtEl>
                                      </p:cBhvr>
                                    </p:animEffect>
                                    <p:anim calcmode="lin" valueType="num">
                                      <p:cBhvr>
                                        <p:cTn id="176" dur="30" fill="hold"/>
                                        <p:tgtEl>
                                          <p:spTgt spid="86"/>
                                        </p:tgtEl>
                                        <p:attrNameLst>
                                          <p:attrName>ppt_x</p:attrName>
                                        </p:attrNameLst>
                                      </p:cBhvr>
                                      <p:tavLst>
                                        <p:tav tm="0">
                                          <p:val>
                                            <p:strVal val="#ppt_x"/>
                                          </p:val>
                                        </p:tav>
                                        <p:tav tm="100000">
                                          <p:val>
                                            <p:strVal val="#ppt_x"/>
                                          </p:val>
                                        </p:tav>
                                      </p:tavLst>
                                    </p:anim>
                                    <p:anim calcmode="lin" valueType="num">
                                      <p:cBhvr>
                                        <p:cTn id="177" dur="30" fill="hold"/>
                                        <p:tgtEl>
                                          <p:spTgt spid="86"/>
                                        </p:tgtEl>
                                        <p:attrNameLst>
                                          <p:attrName>ppt_y</p:attrName>
                                        </p:attrNameLst>
                                      </p:cBhvr>
                                      <p:tavLst>
                                        <p:tav tm="0">
                                          <p:val>
                                            <p:strVal val="#ppt_y-.1"/>
                                          </p:val>
                                        </p:tav>
                                        <p:tav tm="100000">
                                          <p:val>
                                            <p:strVal val="#ppt_y"/>
                                          </p:val>
                                        </p:tav>
                                      </p:tavLst>
                                    </p:anim>
                                  </p:childTnLst>
                                </p:cTn>
                              </p:par>
                            </p:childTnLst>
                          </p:cTn>
                        </p:par>
                        <p:par>
                          <p:cTn id="178" fill="hold">
                            <p:stCondLst>
                              <p:cond delay="330"/>
                            </p:stCondLst>
                            <p:childTnLst>
                              <p:par>
                                <p:cTn id="179" presetID="47" presetClass="entr" presetSubtype="0" fill="hold" grpId="0" nodeType="afterEffect">
                                  <p:stCondLst>
                                    <p:cond delay="0"/>
                                  </p:stCondLst>
                                  <p:childTnLst>
                                    <p:set>
                                      <p:cBhvr>
                                        <p:cTn id="180" dur="1" fill="hold">
                                          <p:stCondLst>
                                            <p:cond delay="0"/>
                                          </p:stCondLst>
                                        </p:cTn>
                                        <p:tgtEl>
                                          <p:spTgt spid="92"/>
                                        </p:tgtEl>
                                        <p:attrNameLst>
                                          <p:attrName>style.visibility</p:attrName>
                                        </p:attrNameLst>
                                      </p:cBhvr>
                                      <p:to>
                                        <p:strVal val="visible"/>
                                      </p:to>
                                    </p:set>
                                    <p:animEffect transition="in" filter="fade">
                                      <p:cBhvr>
                                        <p:cTn id="181" dur="30"/>
                                        <p:tgtEl>
                                          <p:spTgt spid="92"/>
                                        </p:tgtEl>
                                      </p:cBhvr>
                                    </p:animEffect>
                                    <p:anim calcmode="lin" valueType="num">
                                      <p:cBhvr>
                                        <p:cTn id="182" dur="30" fill="hold"/>
                                        <p:tgtEl>
                                          <p:spTgt spid="92"/>
                                        </p:tgtEl>
                                        <p:attrNameLst>
                                          <p:attrName>ppt_x</p:attrName>
                                        </p:attrNameLst>
                                      </p:cBhvr>
                                      <p:tavLst>
                                        <p:tav tm="0">
                                          <p:val>
                                            <p:strVal val="#ppt_x"/>
                                          </p:val>
                                        </p:tav>
                                        <p:tav tm="100000">
                                          <p:val>
                                            <p:strVal val="#ppt_x"/>
                                          </p:val>
                                        </p:tav>
                                      </p:tavLst>
                                    </p:anim>
                                    <p:anim calcmode="lin" valueType="num">
                                      <p:cBhvr>
                                        <p:cTn id="183" dur="30" fill="hold"/>
                                        <p:tgtEl>
                                          <p:spTgt spid="92"/>
                                        </p:tgtEl>
                                        <p:attrNameLst>
                                          <p:attrName>ppt_y</p:attrName>
                                        </p:attrNameLst>
                                      </p:cBhvr>
                                      <p:tavLst>
                                        <p:tav tm="0">
                                          <p:val>
                                            <p:strVal val="#ppt_y-.1"/>
                                          </p:val>
                                        </p:tav>
                                        <p:tav tm="100000">
                                          <p:val>
                                            <p:strVal val="#ppt_y"/>
                                          </p:val>
                                        </p:tav>
                                      </p:tavLst>
                                    </p:anim>
                                  </p:childTnLst>
                                </p:cTn>
                              </p:par>
                            </p:childTnLst>
                          </p:cTn>
                        </p:par>
                        <p:par>
                          <p:cTn id="184" fill="hold">
                            <p:stCondLst>
                              <p:cond delay="360"/>
                            </p:stCondLst>
                            <p:childTnLst>
                              <p:par>
                                <p:cTn id="185" presetID="47" presetClass="entr" presetSubtype="0" fill="hold" grpId="0" nodeType="afterEffect">
                                  <p:stCondLst>
                                    <p:cond delay="0"/>
                                  </p:stCondLst>
                                  <p:childTnLst>
                                    <p:set>
                                      <p:cBhvr>
                                        <p:cTn id="186" dur="1" fill="hold">
                                          <p:stCondLst>
                                            <p:cond delay="0"/>
                                          </p:stCondLst>
                                        </p:cTn>
                                        <p:tgtEl>
                                          <p:spTgt spid="99"/>
                                        </p:tgtEl>
                                        <p:attrNameLst>
                                          <p:attrName>style.visibility</p:attrName>
                                        </p:attrNameLst>
                                      </p:cBhvr>
                                      <p:to>
                                        <p:strVal val="visible"/>
                                      </p:to>
                                    </p:set>
                                    <p:animEffect transition="in" filter="fade">
                                      <p:cBhvr>
                                        <p:cTn id="187" dur="30"/>
                                        <p:tgtEl>
                                          <p:spTgt spid="99"/>
                                        </p:tgtEl>
                                      </p:cBhvr>
                                    </p:animEffect>
                                    <p:anim calcmode="lin" valueType="num">
                                      <p:cBhvr>
                                        <p:cTn id="188" dur="30" fill="hold"/>
                                        <p:tgtEl>
                                          <p:spTgt spid="99"/>
                                        </p:tgtEl>
                                        <p:attrNameLst>
                                          <p:attrName>ppt_x</p:attrName>
                                        </p:attrNameLst>
                                      </p:cBhvr>
                                      <p:tavLst>
                                        <p:tav tm="0">
                                          <p:val>
                                            <p:strVal val="#ppt_x"/>
                                          </p:val>
                                        </p:tav>
                                        <p:tav tm="100000">
                                          <p:val>
                                            <p:strVal val="#ppt_x"/>
                                          </p:val>
                                        </p:tav>
                                      </p:tavLst>
                                    </p:anim>
                                    <p:anim calcmode="lin" valueType="num">
                                      <p:cBhvr>
                                        <p:cTn id="189" dur="30" fill="hold"/>
                                        <p:tgtEl>
                                          <p:spTgt spid="99"/>
                                        </p:tgtEl>
                                        <p:attrNameLst>
                                          <p:attrName>ppt_y</p:attrName>
                                        </p:attrNameLst>
                                      </p:cBhvr>
                                      <p:tavLst>
                                        <p:tav tm="0">
                                          <p:val>
                                            <p:strVal val="#ppt_y-.1"/>
                                          </p:val>
                                        </p:tav>
                                        <p:tav tm="100000">
                                          <p:val>
                                            <p:strVal val="#ppt_y"/>
                                          </p:val>
                                        </p:tav>
                                      </p:tavLst>
                                    </p:anim>
                                  </p:childTnLst>
                                </p:cTn>
                              </p:par>
                            </p:childTnLst>
                          </p:cTn>
                        </p:par>
                        <p:par>
                          <p:cTn id="190" fill="hold">
                            <p:stCondLst>
                              <p:cond delay="390"/>
                            </p:stCondLst>
                            <p:childTnLst>
                              <p:par>
                                <p:cTn id="191" presetID="4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30"/>
                                        <p:tgtEl>
                                          <p:spTgt spid="105"/>
                                        </p:tgtEl>
                                      </p:cBhvr>
                                    </p:animEffect>
                                    <p:anim calcmode="lin" valueType="num">
                                      <p:cBhvr>
                                        <p:cTn id="194" dur="30" fill="hold"/>
                                        <p:tgtEl>
                                          <p:spTgt spid="105"/>
                                        </p:tgtEl>
                                        <p:attrNameLst>
                                          <p:attrName>ppt_x</p:attrName>
                                        </p:attrNameLst>
                                      </p:cBhvr>
                                      <p:tavLst>
                                        <p:tav tm="0">
                                          <p:val>
                                            <p:strVal val="#ppt_x"/>
                                          </p:val>
                                        </p:tav>
                                        <p:tav tm="100000">
                                          <p:val>
                                            <p:strVal val="#ppt_x"/>
                                          </p:val>
                                        </p:tav>
                                      </p:tavLst>
                                    </p:anim>
                                    <p:anim calcmode="lin" valueType="num">
                                      <p:cBhvr>
                                        <p:cTn id="195" dur="30" fill="hold"/>
                                        <p:tgtEl>
                                          <p:spTgt spid="105"/>
                                        </p:tgtEl>
                                        <p:attrNameLst>
                                          <p:attrName>ppt_y</p:attrName>
                                        </p:attrNameLst>
                                      </p:cBhvr>
                                      <p:tavLst>
                                        <p:tav tm="0">
                                          <p:val>
                                            <p:strVal val="#ppt_y-.1"/>
                                          </p:val>
                                        </p:tav>
                                        <p:tav tm="100000">
                                          <p:val>
                                            <p:strVal val="#ppt_y"/>
                                          </p:val>
                                        </p:tav>
                                      </p:tavLst>
                                    </p:anim>
                                  </p:childTnLst>
                                </p:cTn>
                              </p:par>
                            </p:childTnLst>
                          </p:cTn>
                        </p:par>
                        <p:par>
                          <p:cTn id="196" fill="hold">
                            <p:stCondLst>
                              <p:cond delay="420"/>
                            </p:stCondLst>
                            <p:childTnLst>
                              <p:par>
                                <p:cTn id="197" presetID="47" presetClass="entr" presetSubtype="0"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fade">
                                      <p:cBhvr>
                                        <p:cTn id="199" dur="30"/>
                                        <p:tgtEl>
                                          <p:spTgt spid="111"/>
                                        </p:tgtEl>
                                      </p:cBhvr>
                                    </p:animEffect>
                                    <p:anim calcmode="lin" valueType="num">
                                      <p:cBhvr>
                                        <p:cTn id="200" dur="30" fill="hold"/>
                                        <p:tgtEl>
                                          <p:spTgt spid="111"/>
                                        </p:tgtEl>
                                        <p:attrNameLst>
                                          <p:attrName>ppt_x</p:attrName>
                                        </p:attrNameLst>
                                      </p:cBhvr>
                                      <p:tavLst>
                                        <p:tav tm="0">
                                          <p:val>
                                            <p:strVal val="#ppt_x"/>
                                          </p:val>
                                        </p:tav>
                                        <p:tav tm="100000">
                                          <p:val>
                                            <p:strVal val="#ppt_x"/>
                                          </p:val>
                                        </p:tav>
                                      </p:tavLst>
                                    </p:anim>
                                    <p:anim calcmode="lin" valueType="num">
                                      <p:cBhvr>
                                        <p:cTn id="201" dur="30" fill="hold"/>
                                        <p:tgtEl>
                                          <p:spTgt spid="111"/>
                                        </p:tgtEl>
                                        <p:attrNameLst>
                                          <p:attrName>ppt_y</p:attrName>
                                        </p:attrNameLst>
                                      </p:cBhvr>
                                      <p:tavLst>
                                        <p:tav tm="0">
                                          <p:val>
                                            <p:strVal val="#ppt_y-.1"/>
                                          </p:val>
                                        </p:tav>
                                        <p:tav tm="100000">
                                          <p:val>
                                            <p:strVal val="#ppt_y"/>
                                          </p:val>
                                        </p:tav>
                                      </p:tavLst>
                                    </p:anim>
                                  </p:childTnLst>
                                </p:cTn>
                              </p:par>
                            </p:childTnLst>
                          </p:cTn>
                        </p:par>
                        <p:par>
                          <p:cTn id="202" fill="hold">
                            <p:stCondLst>
                              <p:cond delay="450"/>
                            </p:stCondLst>
                            <p:childTnLst>
                              <p:par>
                                <p:cTn id="203" presetID="47" presetClass="entr" presetSubtype="0" fill="hold" grpId="0" nodeType="afterEffect">
                                  <p:stCondLst>
                                    <p:cond delay="0"/>
                                  </p:stCondLst>
                                  <p:childTnLst>
                                    <p:set>
                                      <p:cBhvr>
                                        <p:cTn id="204" dur="1" fill="hold">
                                          <p:stCondLst>
                                            <p:cond delay="0"/>
                                          </p:stCondLst>
                                        </p:cTn>
                                        <p:tgtEl>
                                          <p:spTgt spid="124"/>
                                        </p:tgtEl>
                                        <p:attrNameLst>
                                          <p:attrName>style.visibility</p:attrName>
                                        </p:attrNameLst>
                                      </p:cBhvr>
                                      <p:to>
                                        <p:strVal val="visible"/>
                                      </p:to>
                                    </p:set>
                                    <p:animEffect transition="in" filter="fade">
                                      <p:cBhvr>
                                        <p:cTn id="205" dur="30"/>
                                        <p:tgtEl>
                                          <p:spTgt spid="124"/>
                                        </p:tgtEl>
                                      </p:cBhvr>
                                    </p:animEffect>
                                    <p:anim calcmode="lin" valueType="num">
                                      <p:cBhvr>
                                        <p:cTn id="206" dur="30" fill="hold"/>
                                        <p:tgtEl>
                                          <p:spTgt spid="124"/>
                                        </p:tgtEl>
                                        <p:attrNameLst>
                                          <p:attrName>ppt_x</p:attrName>
                                        </p:attrNameLst>
                                      </p:cBhvr>
                                      <p:tavLst>
                                        <p:tav tm="0">
                                          <p:val>
                                            <p:strVal val="#ppt_x"/>
                                          </p:val>
                                        </p:tav>
                                        <p:tav tm="100000">
                                          <p:val>
                                            <p:strVal val="#ppt_x"/>
                                          </p:val>
                                        </p:tav>
                                      </p:tavLst>
                                    </p:anim>
                                    <p:anim calcmode="lin" valueType="num">
                                      <p:cBhvr>
                                        <p:cTn id="207" dur="3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16" presetClass="entr" presetSubtype="42" fill="hold" grpId="0" nodeType="clickEffect">
                                  <p:stCondLst>
                                    <p:cond delay="0"/>
                                  </p:stCondLst>
                                  <p:childTnLst>
                                    <p:set>
                                      <p:cBhvr>
                                        <p:cTn id="211" dur="1" fill="hold">
                                          <p:stCondLst>
                                            <p:cond delay="0"/>
                                          </p:stCondLst>
                                        </p:cTn>
                                        <p:tgtEl>
                                          <p:spTgt spid="107"/>
                                        </p:tgtEl>
                                        <p:attrNameLst>
                                          <p:attrName>style.visibility</p:attrName>
                                        </p:attrNameLst>
                                      </p:cBhvr>
                                      <p:to>
                                        <p:strVal val="visible"/>
                                      </p:to>
                                    </p:set>
                                    <p:animEffect transition="in" filter="barn(outHorizontal)">
                                      <p:cBhvr>
                                        <p:cTn id="212" dur="500"/>
                                        <p:tgtEl>
                                          <p:spTgt spid="107"/>
                                        </p:tgtEl>
                                      </p:cBhvr>
                                    </p:animEffect>
                                  </p:childTnLst>
                                </p:cTn>
                              </p:par>
                              <p:par>
                                <p:cTn id="213" presetID="35" presetClass="emph" presetSubtype="0" repeatCount="4000" fill="hold" grpId="1" nodeType="withEffect">
                                  <p:stCondLst>
                                    <p:cond delay="0"/>
                                  </p:stCondLst>
                                  <p:childTnLst>
                                    <p:anim calcmode="discrete" valueType="str">
                                      <p:cBhvr>
                                        <p:cTn id="214" dur="1000" fill="hold"/>
                                        <p:tgtEl>
                                          <p:spTgt spid="107"/>
                                        </p:tgtEl>
                                        <p:attrNameLst>
                                          <p:attrName>style.visibility</p:attrName>
                                        </p:attrNameLst>
                                      </p:cBhvr>
                                      <p:tavLst>
                                        <p:tav tm="0">
                                          <p:val>
                                            <p:strVal val="hidden"/>
                                          </p:val>
                                        </p:tav>
                                        <p:tav tm="50000">
                                          <p:val>
                                            <p:strVal val="visible"/>
                                          </p:val>
                                        </p:tav>
                                      </p:tavLst>
                                    </p:anim>
                                  </p:childTnLst>
                                </p:cTn>
                              </p:par>
                              <p:par>
                                <p:cTn id="215" presetID="16" presetClass="entr" presetSubtype="42" fill="hold" grpId="0" nodeType="withEffect">
                                  <p:stCondLst>
                                    <p:cond delay="0"/>
                                  </p:stCondLst>
                                  <p:childTnLst>
                                    <p:set>
                                      <p:cBhvr>
                                        <p:cTn id="216" dur="1" fill="hold">
                                          <p:stCondLst>
                                            <p:cond delay="0"/>
                                          </p:stCondLst>
                                        </p:cTn>
                                        <p:tgtEl>
                                          <p:spTgt spid="118"/>
                                        </p:tgtEl>
                                        <p:attrNameLst>
                                          <p:attrName>style.visibility</p:attrName>
                                        </p:attrNameLst>
                                      </p:cBhvr>
                                      <p:to>
                                        <p:strVal val="visible"/>
                                      </p:to>
                                    </p:set>
                                    <p:animEffect transition="in" filter="barn(outHorizontal)">
                                      <p:cBhvr>
                                        <p:cTn id="217" dur="500"/>
                                        <p:tgtEl>
                                          <p:spTgt spid="118"/>
                                        </p:tgtEl>
                                      </p:cBhvr>
                                    </p:animEffect>
                                  </p:childTnLst>
                                </p:cTn>
                              </p:par>
                              <p:par>
                                <p:cTn id="218" presetID="35" presetClass="emph" presetSubtype="0" repeatCount="4000" fill="hold" grpId="1" nodeType="withEffect">
                                  <p:stCondLst>
                                    <p:cond delay="0"/>
                                  </p:stCondLst>
                                  <p:childTnLst>
                                    <p:anim calcmode="discrete" valueType="str">
                                      <p:cBhvr>
                                        <p:cTn id="219" dur="1000" fill="hold"/>
                                        <p:tgtEl>
                                          <p:spTgt spid="118"/>
                                        </p:tgtEl>
                                        <p:attrNameLst>
                                          <p:attrName>style.visibility</p:attrName>
                                        </p:attrNameLst>
                                      </p:cBhvr>
                                      <p:tavLst>
                                        <p:tav tm="0">
                                          <p:val>
                                            <p:strVal val="hidden"/>
                                          </p:val>
                                        </p:tav>
                                        <p:tav tm="50000">
                                          <p:val>
                                            <p:strVal val="visible"/>
                                          </p:val>
                                        </p:tav>
                                      </p:tavLst>
                                    </p:anim>
                                  </p:childTnLst>
                                </p:cTn>
                              </p:par>
                            </p:childTnLst>
                          </p:cTn>
                        </p:par>
                        <p:par>
                          <p:cTn id="220" fill="hold">
                            <p:stCondLst>
                              <p:cond delay="4000"/>
                            </p:stCondLst>
                            <p:childTnLst>
                              <p:par>
                                <p:cTn id="221" presetID="16" presetClass="entr" presetSubtype="42" fill="hold" grpId="0" nodeType="afterEffect">
                                  <p:stCondLst>
                                    <p:cond delay="0"/>
                                  </p:stCondLst>
                                  <p:childTnLst>
                                    <p:set>
                                      <p:cBhvr>
                                        <p:cTn id="222" dur="1" fill="hold">
                                          <p:stCondLst>
                                            <p:cond delay="0"/>
                                          </p:stCondLst>
                                        </p:cTn>
                                        <p:tgtEl>
                                          <p:spTgt spid="119"/>
                                        </p:tgtEl>
                                        <p:attrNameLst>
                                          <p:attrName>style.visibility</p:attrName>
                                        </p:attrNameLst>
                                      </p:cBhvr>
                                      <p:to>
                                        <p:strVal val="visible"/>
                                      </p:to>
                                    </p:set>
                                    <p:animEffect transition="in" filter="barn(outHorizontal)">
                                      <p:cBhvr>
                                        <p:cTn id="223" dur="500"/>
                                        <p:tgtEl>
                                          <p:spTgt spid="119"/>
                                        </p:tgtEl>
                                      </p:cBhvr>
                                    </p:animEffect>
                                  </p:childTnLst>
                                </p:cTn>
                              </p:par>
                              <p:par>
                                <p:cTn id="224" presetID="35" presetClass="emph" presetSubtype="0" repeatCount="3000" fill="hold" grpId="1" nodeType="withEffect">
                                  <p:stCondLst>
                                    <p:cond delay="0"/>
                                  </p:stCondLst>
                                  <p:childTnLst>
                                    <p:anim calcmode="discrete" valueType="str">
                                      <p:cBhvr>
                                        <p:cTn id="225" dur="500" fill="hold"/>
                                        <p:tgtEl>
                                          <p:spTgt spid="119"/>
                                        </p:tgtEl>
                                        <p:attrNameLst>
                                          <p:attrName>style.visibility</p:attrName>
                                        </p:attrNameLst>
                                      </p:cBhvr>
                                      <p:tavLst>
                                        <p:tav tm="0">
                                          <p:val>
                                            <p:strVal val="hidden"/>
                                          </p:val>
                                        </p:tav>
                                        <p:tav tm="50000">
                                          <p:val>
                                            <p:strVal val="visible"/>
                                          </p:val>
                                        </p:tav>
                                      </p:tavLst>
                                    </p:anim>
                                  </p:childTnLst>
                                </p:cTn>
                              </p:par>
                              <p:par>
                                <p:cTn id="226" presetID="16" presetClass="entr" presetSubtype="42" fill="hold" grpId="0" nodeType="withEffect">
                                  <p:stCondLst>
                                    <p:cond delay="0"/>
                                  </p:stCondLst>
                                  <p:childTnLst>
                                    <p:set>
                                      <p:cBhvr>
                                        <p:cTn id="227" dur="1" fill="hold">
                                          <p:stCondLst>
                                            <p:cond delay="0"/>
                                          </p:stCondLst>
                                        </p:cTn>
                                        <p:tgtEl>
                                          <p:spTgt spid="120"/>
                                        </p:tgtEl>
                                        <p:attrNameLst>
                                          <p:attrName>style.visibility</p:attrName>
                                        </p:attrNameLst>
                                      </p:cBhvr>
                                      <p:to>
                                        <p:strVal val="visible"/>
                                      </p:to>
                                    </p:set>
                                    <p:animEffect transition="in" filter="barn(outHorizontal)">
                                      <p:cBhvr>
                                        <p:cTn id="228" dur="500"/>
                                        <p:tgtEl>
                                          <p:spTgt spid="120"/>
                                        </p:tgtEl>
                                      </p:cBhvr>
                                    </p:animEffect>
                                  </p:childTnLst>
                                </p:cTn>
                              </p:par>
                              <p:par>
                                <p:cTn id="229" presetID="35" presetClass="emph" presetSubtype="0" repeatCount="3000" fill="hold" grpId="1" nodeType="withEffect">
                                  <p:stCondLst>
                                    <p:cond delay="0"/>
                                  </p:stCondLst>
                                  <p:childTnLst>
                                    <p:anim calcmode="discrete" valueType="str">
                                      <p:cBhvr>
                                        <p:cTn id="230" dur="500" fill="hold"/>
                                        <p:tgtEl>
                                          <p:spTgt spid="120"/>
                                        </p:tgtEl>
                                        <p:attrNameLst>
                                          <p:attrName>style.visibility</p:attrName>
                                        </p:attrNameLst>
                                      </p:cBhvr>
                                      <p:tavLst>
                                        <p:tav tm="0">
                                          <p:val>
                                            <p:strVal val="hidden"/>
                                          </p:val>
                                        </p:tav>
                                        <p:tav tm="50000">
                                          <p:val>
                                            <p:strVal val="visible"/>
                                          </p:val>
                                        </p:tav>
                                      </p:tavLst>
                                    </p:anim>
                                  </p:childTnLst>
                                </p:cTn>
                              </p:par>
                            </p:childTnLst>
                          </p:cTn>
                        </p:par>
                        <p:par>
                          <p:cTn id="231" fill="hold">
                            <p:stCondLst>
                              <p:cond delay="5500"/>
                            </p:stCondLst>
                            <p:childTnLst>
                              <p:par>
                                <p:cTn id="232" presetID="16" presetClass="entr" presetSubtype="42" fill="hold" grpId="0" nodeType="afterEffect">
                                  <p:stCondLst>
                                    <p:cond delay="0"/>
                                  </p:stCondLst>
                                  <p:childTnLst>
                                    <p:set>
                                      <p:cBhvr>
                                        <p:cTn id="233" dur="1" fill="hold">
                                          <p:stCondLst>
                                            <p:cond delay="0"/>
                                          </p:stCondLst>
                                        </p:cTn>
                                        <p:tgtEl>
                                          <p:spTgt spid="101"/>
                                        </p:tgtEl>
                                        <p:attrNameLst>
                                          <p:attrName>style.visibility</p:attrName>
                                        </p:attrNameLst>
                                      </p:cBhvr>
                                      <p:to>
                                        <p:strVal val="visible"/>
                                      </p:to>
                                    </p:set>
                                    <p:animEffect transition="in" filter="barn(outHorizontal)">
                                      <p:cBhvr>
                                        <p:cTn id="234" dur="500"/>
                                        <p:tgtEl>
                                          <p:spTgt spid="101"/>
                                        </p:tgtEl>
                                      </p:cBhvr>
                                    </p:animEffect>
                                  </p:childTnLst>
                                </p:cTn>
                              </p:par>
                              <p:par>
                                <p:cTn id="235" presetID="35" presetClass="emph" presetSubtype="0" repeatCount="3000" fill="hold" grpId="1" nodeType="withEffect">
                                  <p:stCondLst>
                                    <p:cond delay="0"/>
                                  </p:stCondLst>
                                  <p:childTnLst>
                                    <p:anim calcmode="discrete" valueType="str">
                                      <p:cBhvr>
                                        <p:cTn id="236" dur="500" fill="hold"/>
                                        <p:tgtEl>
                                          <p:spTgt spid="101"/>
                                        </p:tgtEl>
                                        <p:attrNameLst>
                                          <p:attrName>style.visibility</p:attrName>
                                        </p:attrNameLst>
                                      </p:cBhvr>
                                      <p:tavLst>
                                        <p:tav tm="0">
                                          <p:val>
                                            <p:strVal val="hidden"/>
                                          </p:val>
                                        </p:tav>
                                        <p:tav tm="50000">
                                          <p:val>
                                            <p:strVal val="visible"/>
                                          </p:val>
                                        </p:tav>
                                      </p:tavLst>
                                    </p:anim>
                                  </p:childTnLst>
                                </p:cTn>
                              </p:par>
                              <p:par>
                                <p:cTn id="237" presetID="16" presetClass="entr" presetSubtype="42" fill="hold" grpId="0" nodeType="withEffect">
                                  <p:stCondLst>
                                    <p:cond delay="0"/>
                                  </p:stCondLst>
                                  <p:childTnLst>
                                    <p:set>
                                      <p:cBhvr>
                                        <p:cTn id="238" dur="1" fill="hold">
                                          <p:stCondLst>
                                            <p:cond delay="0"/>
                                          </p:stCondLst>
                                        </p:cTn>
                                        <p:tgtEl>
                                          <p:spTgt spid="113"/>
                                        </p:tgtEl>
                                        <p:attrNameLst>
                                          <p:attrName>style.visibility</p:attrName>
                                        </p:attrNameLst>
                                      </p:cBhvr>
                                      <p:to>
                                        <p:strVal val="visible"/>
                                      </p:to>
                                    </p:set>
                                    <p:animEffect transition="in" filter="barn(outHorizontal)">
                                      <p:cBhvr>
                                        <p:cTn id="239" dur="500"/>
                                        <p:tgtEl>
                                          <p:spTgt spid="113"/>
                                        </p:tgtEl>
                                      </p:cBhvr>
                                    </p:animEffect>
                                  </p:childTnLst>
                                </p:cTn>
                              </p:par>
                              <p:par>
                                <p:cTn id="240" presetID="35" presetClass="emph" presetSubtype="0" repeatCount="3000" fill="hold" grpId="1" nodeType="withEffect">
                                  <p:stCondLst>
                                    <p:cond delay="0"/>
                                  </p:stCondLst>
                                  <p:childTnLst>
                                    <p:anim calcmode="discrete" valueType="str">
                                      <p:cBhvr>
                                        <p:cTn id="241" dur="500" fill="hold"/>
                                        <p:tgtEl>
                                          <p:spTgt spid="113"/>
                                        </p:tgtEl>
                                        <p:attrNameLst>
                                          <p:attrName>style.visibility</p:attrName>
                                        </p:attrNameLst>
                                      </p:cBhvr>
                                      <p:tavLst>
                                        <p:tav tm="0">
                                          <p:val>
                                            <p:strVal val="hidden"/>
                                          </p:val>
                                        </p:tav>
                                        <p:tav tm="50000">
                                          <p:val>
                                            <p:strVal val="visible"/>
                                          </p:val>
                                        </p:tav>
                                      </p:tavLst>
                                    </p:anim>
                                  </p:childTnLst>
                                </p:cTn>
                              </p:par>
                            </p:childTnLst>
                          </p:cTn>
                        </p:par>
                        <p:par>
                          <p:cTn id="242" fill="hold">
                            <p:stCondLst>
                              <p:cond delay="7000"/>
                            </p:stCondLst>
                            <p:childTnLst>
                              <p:par>
                                <p:cTn id="243" presetID="16" presetClass="entr" presetSubtype="42" fill="hold" grpId="0" nodeType="afterEffect">
                                  <p:stCondLst>
                                    <p:cond delay="0"/>
                                  </p:stCondLst>
                                  <p:childTnLst>
                                    <p:set>
                                      <p:cBhvr>
                                        <p:cTn id="244" dur="1" fill="hold">
                                          <p:stCondLst>
                                            <p:cond delay="0"/>
                                          </p:stCondLst>
                                        </p:cTn>
                                        <p:tgtEl>
                                          <p:spTgt spid="114"/>
                                        </p:tgtEl>
                                        <p:attrNameLst>
                                          <p:attrName>style.visibility</p:attrName>
                                        </p:attrNameLst>
                                      </p:cBhvr>
                                      <p:to>
                                        <p:strVal val="visible"/>
                                      </p:to>
                                    </p:set>
                                    <p:animEffect transition="in" filter="barn(outHorizontal)">
                                      <p:cBhvr>
                                        <p:cTn id="245" dur="500"/>
                                        <p:tgtEl>
                                          <p:spTgt spid="114"/>
                                        </p:tgtEl>
                                      </p:cBhvr>
                                    </p:animEffect>
                                  </p:childTnLst>
                                </p:cTn>
                              </p:par>
                              <p:par>
                                <p:cTn id="246" presetID="35" presetClass="emph" presetSubtype="0" repeatCount="3000" fill="hold" grpId="1" nodeType="withEffect">
                                  <p:stCondLst>
                                    <p:cond delay="0"/>
                                  </p:stCondLst>
                                  <p:childTnLst>
                                    <p:anim calcmode="discrete" valueType="str">
                                      <p:cBhvr>
                                        <p:cTn id="247" dur="500" fill="hold"/>
                                        <p:tgtEl>
                                          <p:spTgt spid="114"/>
                                        </p:tgtEl>
                                        <p:attrNameLst>
                                          <p:attrName>style.visibility</p:attrName>
                                        </p:attrNameLst>
                                      </p:cBhvr>
                                      <p:tavLst>
                                        <p:tav tm="0">
                                          <p:val>
                                            <p:strVal val="hidden"/>
                                          </p:val>
                                        </p:tav>
                                        <p:tav tm="50000">
                                          <p:val>
                                            <p:strVal val="visible"/>
                                          </p:val>
                                        </p:tav>
                                      </p:tavLst>
                                    </p:anim>
                                  </p:childTnLst>
                                </p:cTn>
                              </p:par>
                              <p:par>
                                <p:cTn id="248" presetID="16" presetClass="entr" presetSubtype="42" fill="hold" grpId="0" nodeType="withEffect">
                                  <p:stCondLst>
                                    <p:cond delay="0"/>
                                  </p:stCondLst>
                                  <p:childTnLst>
                                    <p:set>
                                      <p:cBhvr>
                                        <p:cTn id="249" dur="1" fill="hold">
                                          <p:stCondLst>
                                            <p:cond delay="0"/>
                                          </p:stCondLst>
                                        </p:cTn>
                                        <p:tgtEl>
                                          <p:spTgt spid="115"/>
                                        </p:tgtEl>
                                        <p:attrNameLst>
                                          <p:attrName>style.visibility</p:attrName>
                                        </p:attrNameLst>
                                      </p:cBhvr>
                                      <p:to>
                                        <p:strVal val="visible"/>
                                      </p:to>
                                    </p:set>
                                    <p:animEffect transition="in" filter="barn(outHorizontal)">
                                      <p:cBhvr>
                                        <p:cTn id="250" dur="500"/>
                                        <p:tgtEl>
                                          <p:spTgt spid="115"/>
                                        </p:tgtEl>
                                      </p:cBhvr>
                                    </p:animEffect>
                                  </p:childTnLst>
                                </p:cTn>
                              </p:par>
                              <p:par>
                                <p:cTn id="251" presetID="35" presetClass="emph" presetSubtype="0" repeatCount="3000" fill="hold" grpId="1" nodeType="withEffect">
                                  <p:stCondLst>
                                    <p:cond delay="0"/>
                                  </p:stCondLst>
                                  <p:childTnLst>
                                    <p:anim calcmode="discrete" valueType="str">
                                      <p:cBhvr>
                                        <p:cTn id="252" dur="500" fill="hold"/>
                                        <p:tgtEl>
                                          <p:spTgt spid="115"/>
                                        </p:tgtEl>
                                        <p:attrNameLst>
                                          <p:attrName>style.visibility</p:attrName>
                                        </p:attrNameLst>
                                      </p:cBhvr>
                                      <p:tavLst>
                                        <p:tav tm="0">
                                          <p:val>
                                            <p:strVal val="hidden"/>
                                          </p:val>
                                        </p:tav>
                                        <p:tav tm="50000">
                                          <p:val>
                                            <p:strVal val="visible"/>
                                          </p:val>
                                        </p:tav>
                                      </p:tavLst>
                                    </p:anim>
                                  </p:childTnLst>
                                </p:cTn>
                              </p:par>
                            </p:childTnLst>
                          </p:cTn>
                        </p:par>
                        <p:par>
                          <p:cTn id="253" fill="hold">
                            <p:stCondLst>
                              <p:cond delay="8500"/>
                            </p:stCondLst>
                            <p:childTnLst>
                              <p:par>
                                <p:cTn id="254" presetID="16" presetClass="entr" presetSubtype="42" fill="hold" grpId="0" nodeType="afterEffect">
                                  <p:stCondLst>
                                    <p:cond delay="0"/>
                                  </p:stCondLst>
                                  <p:childTnLst>
                                    <p:set>
                                      <p:cBhvr>
                                        <p:cTn id="255" dur="1" fill="hold">
                                          <p:stCondLst>
                                            <p:cond delay="0"/>
                                          </p:stCondLst>
                                        </p:cTn>
                                        <p:tgtEl>
                                          <p:spTgt spid="125"/>
                                        </p:tgtEl>
                                        <p:attrNameLst>
                                          <p:attrName>style.visibility</p:attrName>
                                        </p:attrNameLst>
                                      </p:cBhvr>
                                      <p:to>
                                        <p:strVal val="visible"/>
                                      </p:to>
                                    </p:set>
                                    <p:animEffect transition="in" filter="barn(outHorizontal)">
                                      <p:cBhvr>
                                        <p:cTn id="256" dur="500"/>
                                        <p:tgtEl>
                                          <p:spTgt spid="125"/>
                                        </p:tgtEl>
                                      </p:cBhvr>
                                    </p:animEffect>
                                  </p:childTnLst>
                                </p:cTn>
                              </p:par>
                              <p:par>
                                <p:cTn id="257" presetID="35" presetClass="emph" presetSubtype="0" repeatCount="3000" fill="hold" grpId="1" nodeType="withEffect">
                                  <p:stCondLst>
                                    <p:cond delay="0"/>
                                  </p:stCondLst>
                                  <p:childTnLst>
                                    <p:anim calcmode="discrete" valueType="str">
                                      <p:cBhvr>
                                        <p:cTn id="258" dur="500" fill="hold"/>
                                        <p:tgtEl>
                                          <p:spTgt spid="125"/>
                                        </p:tgtEl>
                                        <p:attrNameLst>
                                          <p:attrName>style.visibility</p:attrName>
                                        </p:attrNameLst>
                                      </p:cBhvr>
                                      <p:tavLst>
                                        <p:tav tm="0">
                                          <p:val>
                                            <p:strVal val="hidden"/>
                                          </p:val>
                                        </p:tav>
                                        <p:tav tm="50000">
                                          <p:val>
                                            <p:strVal val="visible"/>
                                          </p:val>
                                        </p:tav>
                                      </p:tavLst>
                                    </p:anim>
                                  </p:childTnLst>
                                </p:cTn>
                              </p:par>
                              <p:par>
                                <p:cTn id="259" presetID="16" presetClass="entr" presetSubtype="42" fill="hold" grpId="0" nodeType="withEffect">
                                  <p:stCondLst>
                                    <p:cond delay="0"/>
                                  </p:stCondLst>
                                  <p:childTnLst>
                                    <p:set>
                                      <p:cBhvr>
                                        <p:cTn id="260" dur="1" fill="hold">
                                          <p:stCondLst>
                                            <p:cond delay="0"/>
                                          </p:stCondLst>
                                        </p:cTn>
                                        <p:tgtEl>
                                          <p:spTgt spid="126"/>
                                        </p:tgtEl>
                                        <p:attrNameLst>
                                          <p:attrName>style.visibility</p:attrName>
                                        </p:attrNameLst>
                                      </p:cBhvr>
                                      <p:to>
                                        <p:strVal val="visible"/>
                                      </p:to>
                                    </p:set>
                                    <p:animEffect transition="in" filter="barn(outHorizontal)">
                                      <p:cBhvr>
                                        <p:cTn id="261" dur="500"/>
                                        <p:tgtEl>
                                          <p:spTgt spid="126"/>
                                        </p:tgtEl>
                                      </p:cBhvr>
                                    </p:animEffect>
                                  </p:childTnLst>
                                </p:cTn>
                              </p:par>
                              <p:par>
                                <p:cTn id="262" presetID="35" presetClass="emph" presetSubtype="0" repeatCount="3000" fill="hold" grpId="1" nodeType="withEffect">
                                  <p:stCondLst>
                                    <p:cond delay="0"/>
                                  </p:stCondLst>
                                  <p:childTnLst>
                                    <p:anim calcmode="discrete" valueType="str">
                                      <p:cBhvr>
                                        <p:cTn id="263" dur="500" fill="hold"/>
                                        <p:tgtEl>
                                          <p:spTgt spid="126"/>
                                        </p:tgtEl>
                                        <p:attrNameLst>
                                          <p:attrName>style.visibility</p:attrName>
                                        </p:attrNameLst>
                                      </p:cBhvr>
                                      <p:tavLst>
                                        <p:tav tm="0">
                                          <p:val>
                                            <p:strVal val="hidden"/>
                                          </p:val>
                                        </p:tav>
                                        <p:tav tm="50000">
                                          <p:val>
                                            <p:strVal val="visible"/>
                                          </p:val>
                                        </p:tav>
                                      </p:tavLst>
                                    </p:anim>
                                  </p:childTnLst>
                                </p:cTn>
                              </p:par>
                            </p:childTnLst>
                          </p:cTn>
                        </p:par>
                        <p:par>
                          <p:cTn id="264" fill="hold">
                            <p:stCondLst>
                              <p:cond delay="10000"/>
                            </p:stCondLst>
                            <p:childTnLst>
                              <p:par>
                                <p:cTn id="265" presetID="16" presetClass="entr" presetSubtype="42" fill="hold" grpId="0" nodeType="afterEffect">
                                  <p:stCondLst>
                                    <p:cond delay="0"/>
                                  </p:stCondLst>
                                  <p:childTnLst>
                                    <p:set>
                                      <p:cBhvr>
                                        <p:cTn id="266" dur="1" fill="hold">
                                          <p:stCondLst>
                                            <p:cond delay="0"/>
                                          </p:stCondLst>
                                        </p:cTn>
                                        <p:tgtEl>
                                          <p:spTgt spid="127"/>
                                        </p:tgtEl>
                                        <p:attrNameLst>
                                          <p:attrName>style.visibility</p:attrName>
                                        </p:attrNameLst>
                                      </p:cBhvr>
                                      <p:to>
                                        <p:strVal val="visible"/>
                                      </p:to>
                                    </p:set>
                                    <p:animEffect transition="in" filter="barn(outHorizontal)">
                                      <p:cBhvr>
                                        <p:cTn id="267" dur="500"/>
                                        <p:tgtEl>
                                          <p:spTgt spid="127"/>
                                        </p:tgtEl>
                                      </p:cBhvr>
                                    </p:animEffect>
                                  </p:childTnLst>
                                </p:cTn>
                              </p:par>
                              <p:par>
                                <p:cTn id="268" presetID="35" presetClass="emph" presetSubtype="0" repeatCount="3000" fill="hold" grpId="1" nodeType="withEffect">
                                  <p:stCondLst>
                                    <p:cond delay="0"/>
                                  </p:stCondLst>
                                  <p:childTnLst>
                                    <p:anim calcmode="discrete" valueType="str">
                                      <p:cBhvr>
                                        <p:cTn id="269" dur="500" fill="hold"/>
                                        <p:tgtEl>
                                          <p:spTgt spid="127"/>
                                        </p:tgtEl>
                                        <p:attrNameLst>
                                          <p:attrName>style.visibility</p:attrName>
                                        </p:attrNameLst>
                                      </p:cBhvr>
                                      <p:tavLst>
                                        <p:tav tm="0">
                                          <p:val>
                                            <p:strVal val="hidden"/>
                                          </p:val>
                                        </p:tav>
                                        <p:tav tm="50000">
                                          <p:val>
                                            <p:strVal val="visible"/>
                                          </p:val>
                                        </p:tav>
                                      </p:tavLst>
                                    </p:anim>
                                  </p:childTnLst>
                                </p:cTn>
                              </p:par>
                              <p:par>
                                <p:cTn id="270" presetID="16" presetClass="entr" presetSubtype="42"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barn(outHorizontal)">
                                      <p:cBhvr>
                                        <p:cTn id="272" dur="500"/>
                                        <p:tgtEl>
                                          <p:spTgt spid="128"/>
                                        </p:tgtEl>
                                      </p:cBhvr>
                                    </p:animEffect>
                                  </p:childTnLst>
                                </p:cTn>
                              </p:par>
                              <p:par>
                                <p:cTn id="273" presetID="35" presetClass="emph" presetSubtype="0" repeatCount="3000" fill="hold" grpId="1" nodeType="withEffect">
                                  <p:stCondLst>
                                    <p:cond delay="0"/>
                                  </p:stCondLst>
                                  <p:childTnLst>
                                    <p:anim calcmode="discrete" valueType="str">
                                      <p:cBhvr>
                                        <p:cTn id="274" dur="500" fill="hold"/>
                                        <p:tgtEl>
                                          <p:spTgt spid="128"/>
                                        </p:tgtEl>
                                        <p:attrNameLst>
                                          <p:attrName>style.visibility</p:attrName>
                                        </p:attrNameLst>
                                      </p:cBhvr>
                                      <p:tavLst>
                                        <p:tav tm="0">
                                          <p:val>
                                            <p:strVal val="hidden"/>
                                          </p:val>
                                        </p:tav>
                                        <p:tav tm="50000">
                                          <p:val>
                                            <p:strVal val="visible"/>
                                          </p:val>
                                        </p:tav>
                                      </p:tavLst>
                                    </p:anim>
                                  </p:childTnLst>
                                </p:cTn>
                              </p:par>
                            </p:childTnLst>
                          </p:cTn>
                        </p:par>
                        <p:par>
                          <p:cTn id="275" fill="hold">
                            <p:stCondLst>
                              <p:cond delay="11500"/>
                            </p:stCondLst>
                            <p:childTnLst>
                              <p:par>
                                <p:cTn id="276" presetID="16" presetClass="entr" presetSubtype="42" fill="hold" grpId="0" nodeType="afterEffect">
                                  <p:stCondLst>
                                    <p:cond delay="0"/>
                                  </p:stCondLst>
                                  <p:childTnLst>
                                    <p:set>
                                      <p:cBhvr>
                                        <p:cTn id="277" dur="1" fill="hold">
                                          <p:stCondLst>
                                            <p:cond delay="0"/>
                                          </p:stCondLst>
                                        </p:cTn>
                                        <p:tgtEl>
                                          <p:spTgt spid="129"/>
                                        </p:tgtEl>
                                        <p:attrNameLst>
                                          <p:attrName>style.visibility</p:attrName>
                                        </p:attrNameLst>
                                      </p:cBhvr>
                                      <p:to>
                                        <p:strVal val="visible"/>
                                      </p:to>
                                    </p:set>
                                    <p:animEffect transition="in" filter="barn(outHorizontal)">
                                      <p:cBhvr>
                                        <p:cTn id="278" dur="500"/>
                                        <p:tgtEl>
                                          <p:spTgt spid="129"/>
                                        </p:tgtEl>
                                      </p:cBhvr>
                                    </p:animEffect>
                                  </p:childTnLst>
                                </p:cTn>
                              </p:par>
                              <p:par>
                                <p:cTn id="279" presetID="35" presetClass="emph" presetSubtype="0" repeatCount="3000" fill="hold" grpId="1" nodeType="withEffect">
                                  <p:stCondLst>
                                    <p:cond delay="0"/>
                                  </p:stCondLst>
                                  <p:childTnLst>
                                    <p:anim calcmode="discrete" valueType="str">
                                      <p:cBhvr>
                                        <p:cTn id="280" dur="500" fill="hold"/>
                                        <p:tgtEl>
                                          <p:spTgt spid="129"/>
                                        </p:tgtEl>
                                        <p:attrNameLst>
                                          <p:attrName>style.visibility</p:attrName>
                                        </p:attrNameLst>
                                      </p:cBhvr>
                                      <p:tavLst>
                                        <p:tav tm="0">
                                          <p:val>
                                            <p:strVal val="hidden"/>
                                          </p:val>
                                        </p:tav>
                                        <p:tav tm="50000">
                                          <p:val>
                                            <p:strVal val="visible"/>
                                          </p:val>
                                        </p:tav>
                                      </p:tavLst>
                                    </p:anim>
                                  </p:childTnLst>
                                </p:cTn>
                              </p:par>
                              <p:par>
                                <p:cTn id="281" presetID="16" presetClass="entr" presetSubtype="42" fill="hold" grpId="0" nodeType="withEffect">
                                  <p:stCondLst>
                                    <p:cond delay="0"/>
                                  </p:stCondLst>
                                  <p:childTnLst>
                                    <p:set>
                                      <p:cBhvr>
                                        <p:cTn id="282" dur="1" fill="hold">
                                          <p:stCondLst>
                                            <p:cond delay="0"/>
                                          </p:stCondLst>
                                        </p:cTn>
                                        <p:tgtEl>
                                          <p:spTgt spid="130"/>
                                        </p:tgtEl>
                                        <p:attrNameLst>
                                          <p:attrName>style.visibility</p:attrName>
                                        </p:attrNameLst>
                                      </p:cBhvr>
                                      <p:to>
                                        <p:strVal val="visible"/>
                                      </p:to>
                                    </p:set>
                                    <p:animEffect transition="in" filter="barn(outHorizontal)">
                                      <p:cBhvr>
                                        <p:cTn id="283" dur="500"/>
                                        <p:tgtEl>
                                          <p:spTgt spid="130"/>
                                        </p:tgtEl>
                                      </p:cBhvr>
                                    </p:animEffect>
                                  </p:childTnLst>
                                </p:cTn>
                              </p:par>
                              <p:par>
                                <p:cTn id="284" presetID="35" presetClass="emph" presetSubtype="0" repeatCount="3000" fill="hold" grpId="1" nodeType="withEffect">
                                  <p:stCondLst>
                                    <p:cond delay="0"/>
                                  </p:stCondLst>
                                  <p:childTnLst>
                                    <p:anim calcmode="discrete" valueType="str">
                                      <p:cBhvr>
                                        <p:cTn id="285" dur="500" fill="hold"/>
                                        <p:tgtEl>
                                          <p:spTgt spid="130"/>
                                        </p:tgtEl>
                                        <p:attrNameLst>
                                          <p:attrName>style.visibility</p:attrName>
                                        </p:attrNameLst>
                                      </p:cBhvr>
                                      <p:tavLst>
                                        <p:tav tm="0">
                                          <p:val>
                                            <p:strVal val="hidden"/>
                                          </p:val>
                                        </p:tav>
                                        <p:tav tm="50000">
                                          <p:val>
                                            <p:strVal val="visible"/>
                                          </p:val>
                                        </p:tav>
                                      </p:tavLst>
                                    </p:anim>
                                  </p:childTnLst>
                                </p:cTn>
                              </p:par>
                            </p:childTnLst>
                          </p:cTn>
                        </p:par>
                        <p:par>
                          <p:cTn id="286" fill="hold">
                            <p:stCondLst>
                              <p:cond delay="13000"/>
                            </p:stCondLst>
                            <p:childTnLst>
                              <p:par>
                                <p:cTn id="287" presetID="16" presetClass="entr" presetSubtype="42" fill="hold" grpId="0" nodeType="afterEffect">
                                  <p:stCondLst>
                                    <p:cond delay="0"/>
                                  </p:stCondLst>
                                  <p:childTnLst>
                                    <p:set>
                                      <p:cBhvr>
                                        <p:cTn id="288" dur="1" fill="hold">
                                          <p:stCondLst>
                                            <p:cond delay="0"/>
                                          </p:stCondLst>
                                        </p:cTn>
                                        <p:tgtEl>
                                          <p:spTgt spid="159"/>
                                        </p:tgtEl>
                                        <p:attrNameLst>
                                          <p:attrName>style.visibility</p:attrName>
                                        </p:attrNameLst>
                                      </p:cBhvr>
                                      <p:to>
                                        <p:strVal val="visible"/>
                                      </p:to>
                                    </p:set>
                                    <p:animEffect transition="in" filter="barn(outHorizontal)">
                                      <p:cBhvr>
                                        <p:cTn id="289" dur="500"/>
                                        <p:tgtEl>
                                          <p:spTgt spid="159"/>
                                        </p:tgtEl>
                                      </p:cBhvr>
                                    </p:animEffect>
                                  </p:childTnLst>
                                </p:cTn>
                              </p:par>
                              <p:par>
                                <p:cTn id="290" presetID="16" presetClass="entr" presetSubtype="42" fill="hold" grpId="0" nodeType="withEffect">
                                  <p:stCondLst>
                                    <p:cond delay="0"/>
                                  </p:stCondLst>
                                  <p:childTnLst>
                                    <p:set>
                                      <p:cBhvr>
                                        <p:cTn id="291" dur="1" fill="hold">
                                          <p:stCondLst>
                                            <p:cond delay="0"/>
                                          </p:stCondLst>
                                        </p:cTn>
                                        <p:tgtEl>
                                          <p:spTgt spid="160"/>
                                        </p:tgtEl>
                                        <p:attrNameLst>
                                          <p:attrName>style.visibility</p:attrName>
                                        </p:attrNameLst>
                                      </p:cBhvr>
                                      <p:to>
                                        <p:strVal val="visible"/>
                                      </p:to>
                                    </p:set>
                                    <p:animEffect transition="in" filter="barn(outHorizontal)">
                                      <p:cBhvr>
                                        <p:cTn id="29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8" grpId="0"/>
      <p:bldP spid="44" grpId="0"/>
      <p:bldP spid="50" grpId="0"/>
      <p:bldP spid="56" grpId="0"/>
      <p:bldP spid="62" grpId="0"/>
      <p:bldP spid="68" grpId="0"/>
      <p:bldP spid="74" grpId="0"/>
      <p:bldP spid="80" grpId="0"/>
      <p:bldP spid="86" grpId="0"/>
      <p:bldP spid="92" grpId="0"/>
      <p:bldP spid="99" grpId="0"/>
      <p:bldP spid="105" grpId="0"/>
      <p:bldP spid="111" grpId="0"/>
      <p:bldP spid="107" grpId="0" animBg="1"/>
      <p:bldP spid="107" grpId="1" animBg="1"/>
      <p:bldP spid="118" grpId="0" animBg="1"/>
      <p:bldP spid="118" grpId="1" animBg="1"/>
      <p:bldP spid="119" grpId="0" animBg="1"/>
      <p:bldP spid="119" grpId="1" animBg="1"/>
      <p:bldP spid="120" grpId="0" animBg="1"/>
      <p:bldP spid="120" grpId="1" animBg="1"/>
      <p:bldP spid="101" grpId="0" animBg="1"/>
      <p:bldP spid="101" grpId="1" animBg="1"/>
      <p:bldP spid="113" grpId="0" animBg="1"/>
      <p:bldP spid="113" grpId="1" animBg="1"/>
      <p:bldP spid="114" grpId="0" animBg="1"/>
      <p:bldP spid="114" grpId="1" animBg="1"/>
      <p:bldP spid="115" grpId="0" animBg="1"/>
      <p:bldP spid="115" grpId="1" animBg="1"/>
      <p:bldP spid="124" grpId="0"/>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56" grpId="0"/>
      <p:bldP spid="157" grpId="0"/>
      <p:bldP spid="158" grpId="0" animBg="1"/>
      <p:bldP spid="159" grpId="0" animBg="1"/>
      <p:bldP spid="1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719" y="2715827"/>
            <a:ext cx="7502196" cy="1615865"/>
            <a:chOff x="91719" y="2715827"/>
            <a:chExt cx="7502196" cy="1615865"/>
          </a:xfrm>
        </p:grpSpPr>
        <p:grpSp>
          <p:nvGrpSpPr>
            <p:cNvPr id="135" name="Group 134"/>
            <p:cNvGrpSpPr/>
            <p:nvPr/>
          </p:nvGrpSpPr>
          <p:grpSpPr>
            <a:xfrm>
              <a:off x="841428" y="2718233"/>
              <a:ext cx="728432" cy="1610923"/>
              <a:chOff x="1184331" y="2718233"/>
              <a:chExt cx="728432" cy="1610923"/>
            </a:xfrm>
          </p:grpSpPr>
          <p:sp>
            <p:nvSpPr>
              <p:cNvPr id="23" name="Rectangle 22"/>
              <p:cNvSpPr/>
              <p:nvPr/>
            </p:nvSpPr>
            <p:spPr>
              <a:xfrm>
                <a:off x="1184332" y="2718233"/>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TextBox 23"/>
              <p:cNvSpPr txBox="1"/>
              <p:nvPr/>
            </p:nvSpPr>
            <p:spPr>
              <a:xfrm>
                <a:off x="1184331" y="3141575"/>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He</a:t>
                </a:r>
              </a:p>
            </p:txBody>
          </p:sp>
          <p:sp>
            <p:nvSpPr>
              <p:cNvPr id="25" name="TextBox 24"/>
              <p:cNvSpPr txBox="1"/>
              <p:nvPr/>
            </p:nvSpPr>
            <p:spPr>
              <a:xfrm>
                <a:off x="1184332" y="3959824"/>
                <a:ext cx="728431" cy="369332"/>
              </a:xfrm>
              <a:prstGeom prst="rect">
                <a:avLst/>
              </a:prstGeom>
              <a:noFill/>
            </p:spPr>
            <p:txBody>
              <a:bodyPr wrap="square" rtlCol="0">
                <a:spAutoFit/>
              </a:bodyPr>
              <a:lstStyle/>
              <a:p>
                <a:pPr algn="ctr"/>
                <a:r>
                  <a:rPr lang="en-US" dirty="0"/>
                  <a:t>4.003</a:t>
                </a:r>
              </a:p>
            </p:txBody>
          </p:sp>
          <p:sp>
            <p:nvSpPr>
              <p:cNvPr id="27" name="Rectangle 26"/>
              <p:cNvSpPr/>
              <p:nvPr/>
            </p:nvSpPr>
            <p:spPr>
              <a:xfrm>
                <a:off x="1184332" y="3082766"/>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4" name="Group 133"/>
            <p:cNvGrpSpPr/>
            <p:nvPr/>
          </p:nvGrpSpPr>
          <p:grpSpPr>
            <a:xfrm>
              <a:off x="91719" y="2718232"/>
              <a:ext cx="728432" cy="1610923"/>
              <a:chOff x="434622" y="2718232"/>
              <a:chExt cx="728432" cy="1610923"/>
            </a:xfrm>
          </p:grpSpPr>
          <p:sp>
            <p:nvSpPr>
              <p:cNvPr id="29" name="Rectangle 28"/>
              <p:cNvSpPr/>
              <p:nvPr/>
            </p:nvSpPr>
            <p:spPr>
              <a:xfrm>
                <a:off x="434623"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extBox 29"/>
              <p:cNvSpPr txBox="1"/>
              <p:nvPr/>
            </p:nvSpPr>
            <p:spPr>
              <a:xfrm>
                <a:off x="434622"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a:t>
                </a:r>
              </a:p>
            </p:txBody>
          </p:sp>
          <p:sp>
            <p:nvSpPr>
              <p:cNvPr id="31" name="TextBox 30"/>
              <p:cNvSpPr txBox="1"/>
              <p:nvPr/>
            </p:nvSpPr>
            <p:spPr>
              <a:xfrm>
                <a:off x="434623" y="3959823"/>
                <a:ext cx="728431" cy="369332"/>
              </a:xfrm>
              <a:prstGeom prst="rect">
                <a:avLst/>
              </a:prstGeom>
              <a:noFill/>
            </p:spPr>
            <p:txBody>
              <a:bodyPr wrap="square" rtlCol="0">
                <a:spAutoFit/>
              </a:bodyPr>
              <a:lstStyle/>
              <a:p>
                <a:pPr algn="ctr"/>
                <a:r>
                  <a:rPr lang="en-US" dirty="0"/>
                  <a:t>1.001</a:t>
                </a:r>
              </a:p>
            </p:txBody>
          </p:sp>
          <p:sp>
            <p:nvSpPr>
              <p:cNvPr id="33" name="Rectangle 32"/>
              <p:cNvSpPr/>
              <p:nvPr/>
            </p:nvSpPr>
            <p:spPr>
              <a:xfrm>
                <a:off x="434623"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6" name="Group 135"/>
            <p:cNvGrpSpPr/>
            <p:nvPr/>
          </p:nvGrpSpPr>
          <p:grpSpPr>
            <a:xfrm>
              <a:off x="1593140" y="2718232"/>
              <a:ext cx="728432" cy="1610923"/>
              <a:chOff x="1936043" y="2718232"/>
              <a:chExt cx="728432" cy="1610923"/>
            </a:xfrm>
          </p:grpSpPr>
          <p:sp>
            <p:nvSpPr>
              <p:cNvPr id="35" name="Rectangle 34"/>
              <p:cNvSpPr/>
              <p:nvPr/>
            </p:nvSpPr>
            <p:spPr>
              <a:xfrm>
                <a:off x="1936044"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936043"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Li</a:t>
                </a:r>
              </a:p>
            </p:txBody>
          </p:sp>
          <p:sp>
            <p:nvSpPr>
              <p:cNvPr id="37" name="TextBox 36"/>
              <p:cNvSpPr txBox="1"/>
              <p:nvPr/>
            </p:nvSpPr>
            <p:spPr>
              <a:xfrm>
                <a:off x="1936044" y="3959823"/>
                <a:ext cx="728431" cy="369332"/>
              </a:xfrm>
              <a:prstGeom prst="rect">
                <a:avLst/>
              </a:prstGeom>
              <a:noFill/>
            </p:spPr>
            <p:txBody>
              <a:bodyPr wrap="square" rtlCol="0">
                <a:spAutoFit/>
              </a:bodyPr>
              <a:lstStyle/>
              <a:p>
                <a:pPr algn="ctr"/>
                <a:r>
                  <a:rPr lang="en-US" dirty="0"/>
                  <a:t>6.941</a:t>
                </a:r>
              </a:p>
            </p:txBody>
          </p:sp>
          <p:sp>
            <p:nvSpPr>
              <p:cNvPr id="39" name="Rectangle 38"/>
              <p:cNvSpPr/>
              <p:nvPr/>
            </p:nvSpPr>
            <p:spPr>
              <a:xfrm>
                <a:off x="1936044"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7" name="Group 136"/>
            <p:cNvGrpSpPr/>
            <p:nvPr/>
          </p:nvGrpSpPr>
          <p:grpSpPr>
            <a:xfrm>
              <a:off x="2348638" y="2718231"/>
              <a:ext cx="728432" cy="1610923"/>
              <a:chOff x="2691541" y="2718231"/>
              <a:chExt cx="728432" cy="1610923"/>
            </a:xfrm>
          </p:grpSpPr>
          <p:sp>
            <p:nvSpPr>
              <p:cNvPr id="41" name="Rectangle 40"/>
              <p:cNvSpPr/>
              <p:nvPr/>
            </p:nvSpPr>
            <p:spPr>
              <a:xfrm>
                <a:off x="2691542"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Box 41"/>
              <p:cNvSpPr txBox="1"/>
              <p:nvPr/>
            </p:nvSpPr>
            <p:spPr>
              <a:xfrm>
                <a:off x="2691541"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Be</a:t>
                </a:r>
              </a:p>
            </p:txBody>
          </p:sp>
          <p:sp>
            <p:nvSpPr>
              <p:cNvPr id="43" name="TextBox 42"/>
              <p:cNvSpPr txBox="1"/>
              <p:nvPr/>
            </p:nvSpPr>
            <p:spPr>
              <a:xfrm>
                <a:off x="2691542" y="3959822"/>
                <a:ext cx="728431" cy="369332"/>
              </a:xfrm>
              <a:prstGeom prst="rect">
                <a:avLst/>
              </a:prstGeom>
              <a:noFill/>
            </p:spPr>
            <p:txBody>
              <a:bodyPr wrap="square" rtlCol="0">
                <a:spAutoFit/>
              </a:bodyPr>
              <a:lstStyle/>
              <a:p>
                <a:pPr algn="ctr"/>
                <a:r>
                  <a:rPr lang="en-US" dirty="0"/>
                  <a:t>9.012</a:t>
                </a:r>
              </a:p>
            </p:txBody>
          </p:sp>
          <p:sp>
            <p:nvSpPr>
              <p:cNvPr id="45" name="Rectangle 44"/>
              <p:cNvSpPr/>
              <p:nvPr/>
            </p:nvSpPr>
            <p:spPr>
              <a:xfrm>
                <a:off x="2691542"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8" name="Group 137"/>
            <p:cNvGrpSpPr/>
            <p:nvPr/>
          </p:nvGrpSpPr>
          <p:grpSpPr>
            <a:xfrm>
              <a:off x="3099269" y="2718231"/>
              <a:ext cx="728432" cy="1610919"/>
              <a:chOff x="3442172" y="2718231"/>
              <a:chExt cx="728432" cy="1610919"/>
            </a:xfrm>
          </p:grpSpPr>
          <p:sp>
            <p:nvSpPr>
              <p:cNvPr id="47" name="Rectangle 46"/>
              <p:cNvSpPr/>
              <p:nvPr/>
            </p:nvSpPr>
            <p:spPr>
              <a:xfrm>
                <a:off x="3442173"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p:cNvSpPr txBox="1"/>
              <p:nvPr/>
            </p:nvSpPr>
            <p:spPr>
              <a:xfrm>
                <a:off x="3442172"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t>
                </a:r>
              </a:p>
            </p:txBody>
          </p:sp>
          <p:sp>
            <p:nvSpPr>
              <p:cNvPr id="49" name="TextBox 48"/>
              <p:cNvSpPr txBox="1"/>
              <p:nvPr/>
            </p:nvSpPr>
            <p:spPr>
              <a:xfrm>
                <a:off x="3442173" y="3959818"/>
                <a:ext cx="728431" cy="369332"/>
              </a:xfrm>
              <a:prstGeom prst="rect">
                <a:avLst/>
              </a:prstGeom>
              <a:noFill/>
            </p:spPr>
            <p:txBody>
              <a:bodyPr wrap="square" rtlCol="0">
                <a:spAutoFit/>
              </a:bodyPr>
              <a:lstStyle/>
              <a:p>
                <a:pPr algn="ctr"/>
                <a:r>
                  <a:rPr lang="en-US" dirty="0"/>
                  <a:t>10.81</a:t>
                </a:r>
              </a:p>
            </p:txBody>
          </p:sp>
          <p:sp>
            <p:nvSpPr>
              <p:cNvPr id="51" name="Rectangle 50"/>
              <p:cNvSpPr/>
              <p:nvPr/>
            </p:nvSpPr>
            <p:spPr>
              <a:xfrm>
                <a:off x="3442173"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9" name="Group 138"/>
            <p:cNvGrpSpPr/>
            <p:nvPr/>
          </p:nvGrpSpPr>
          <p:grpSpPr>
            <a:xfrm>
              <a:off x="3849900" y="2718230"/>
              <a:ext cx="728432" cy="1610923"/>
              <a:chOff x="4192803" y="2718230"/>
              <a:chExt cx="728432" cy="1610923"/>
            </a:xfrm>
          </p:grpSpPr>
          <p:sp>
            <p:nvSpPr>
              <p:cNvPr id="53" name="Rectangle 52"/>
              <p:cNvSpPr/>
              <p:nvPr/>
            </p:nvSpPr>
            <p:spPr>
              <a:xfrm>
                <a:off x="4192804"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4192803"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t>
                </a:r>
              </a:p>
            </p:txBody>
          </p:sp>
          <p:sp>
            <p:nvSpPr>
              <p:cNvPr id="55" name="TextBox 54"/>
              <p:cNvSpPr txBox="1"/>
              <p:nvPr/>
            </p:nvSpPr>
            <p:spPr>
              <a:xfrm>
                <a:off x="4192804" y="3959821"/>
                <a:ext cx="728431" cy="369332"/>
              </a:xfrm>
              <a:prstGeom prst="rect">
                <a:avLst/>
              </a:prstGeom>
              <a:noFill/>
            </p:spPr>
            <p:txBody>
              <a:bodyPr wrap="square" rtlCol="0">
                <a:spAutoFit/>
              </a:bodyPr>
              <a:lstStyle/>
              <a:p>
                <a:pPr algn="ctr"/>
                <a:r>
                  <a:rPr lang="en-US" dirty="0"/>
                  <a:t>12.01</a:t>
                </a:r>
              </a:p>
            </p:txBody>
          </p:sp>
          <p:sp>
            <p:nvSpPr>
              <p:cNvPr id="57" name="Rectangle 56"/>
              <p:cNvSpPr/>
              <p:nvPr/>
            </p:nvSpPr>
            <p:spPr>
              <a:xfrm>
                <a:off x="4192804"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0" name="Group 139"/>
            <p:cNvGrpSpPr/>
            <p:nvPr/>
          </p:nvGrpSpPr>
          <p:grpSpPr>
            <a:xfrm>
              <a:off x="4600531" y="2718230"/>
              <a:ext cx="728432" cy="1610923"/>
              <a:chOff x="4943434" y="2718230"/>
              <a:chExt cx="728432" cy="1610923"/>
            </a:xfrm>
          </p:grpSpPr>
          <p:sp>
            <p:nvSpPr>
              <p:cNvPr id="59" name="Rectangle 58"/>
              <p:cNvSpPr/>
              <p:nvPr/>
            </p:nvSpPr>
            <p:spPr>
              <a:xfrm>
                <a:off x="4943435"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p:cNvSpPr txBox="1"/>
              <p:nvPr/>
            </p:nvSpPr>
            <p:spPr>
              <a:xfrm>
                <a:off x="4943434"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t>
                </a:r>
              </a:p>
            </p:txBody>
          </p:sp>
          <p:sp>
            <p:nvSpPr>
              <p:cNvPr id="61" name="TextBox 60"/>
              <p:cNvSpPr txBox="1"/>
              <p:nvPr/>
            </p:nvSpPr>
            <p:spPr>
              <a:xfrm>
                <a:off x="4943435" y="3959821"/>
                <a:ext cx="728431" cy="369332"/>
              </a:xfrm>
              <a:prstGeom prst="rect">
                <a:avLst/>
              </a:prstGeom>
              <a:noFill/>
            </p:spPr>
            <p:txBody>
              <a:bodyPr wrap="square" rtlCol="0">
                <a:spAutoFit/>
              </a:bodyPr>
              <a:lstStyle/>
              <a:p>
                <a:pPr algn="ctr"/>
                <a:r>
                  <a:rPr lang="en-US" dirty="0"/>
                  <a:t>14.00</a:t>
                </a:r>
              </a:p>
            </p:txBody>
          </p:sp>
          <p:sp>
            <p:nvSpPr>
              <p:cNvPr id="63" name="Rectangle 62"/>
              <p:cNvSpPr/>
              <p:nvPr/>
            </p:nvSpPr>
            <p:spPr>
              <a:xfrm>
                <a:off x="4943435"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1" name="Group 140"/>
            <p:cNvGrpSpPr/>
            <p:nvPr/>
          </p:nvGrpSpPr>
          <p:grpSpPr>
            <a:xfrm>
              <a:off x="5343550" y="2718229"/>
              <a:ext cx="728432" cy="1610923"/>
              <a:chOff x="5686453" y="2718229"/>
              <a:chExt cx="728432" cy="1610923"/>
            </a:xfrm>
          </p:grpSpPr>
          <p:sp>
            <p:nvSpPr>
              <p:cNvPr id="65" name="Rectangle 64"/>
              <p:cNvSpPr/>
              <p:nvPr/>
            </p:nvSpPr>
            <p:spPr>
              <a:xfrm>
                <a:off x="5686454" y="2718229"/>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TextBox 65"/>
              <p:cNvSpPr txBox="1"/>
              <p:nvPr/>
            </p:nvSpPr>
            <p:spPr>
              <a:xfrm>
                <a:off x="5686453" y="314157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a:t>
                </a:r>
              </a:p>
            </p:txBody>
          </p:sp>
          <p:sp>
            <p:nvSpPr>
              <p:cNvPr id="67" name="TextBox 66"/>
              <p:cNvSpPr txBox="1"/>
              <p:nvPr/>
            </p:nvSpPr>
            <p:spPr>
              <a:xfrm>
                <a:off x="5686454" y="3959820"/>
                <a:ext cx="728431" cy="369332"/>
              </a:xfrm>
              <a:prstGeom prst="rect">
                <a:avLst/>
              </a:prstGeom>
              <a:noFill/>
            </p:spPr>
            <p:txBody>
              <a:bodyPr wrap="square" rtlCol="0">
                <a:spAutoFit/>
              </a:bodyPr>
              <a:lstStyle/>
              <a:p>
                <a:pPr algn="ctr"/>
                <a:r>
                  <a:rPr lang="en-US" dirty="0"/>
                  <a:t>15.99</a:t>
                </a:r>
              </a:p>
            </p:txBody>
          </p:sp>
          <p:sp>
            <p:nvSpPr>
              <p:cNvPr id="69" name="Rectangle 68"/>
              <p:cNvSpPr/>
              <p:nvPr/>
            </p:nvSpPr>
            <p:spPr>
              <a:xfrm>
                <a:off x="5686454" y="3082762"/>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2" name="Group 141"/>
            <p:cNvGrpSpPr/>
            <p:nvPr/>
          </p:nvGrpSpPr>
          <p:grpSpPr>
            <a:xfrm>
              <a:off x="6092059" y="2715828"/>
              <a:ext cx="728432" cy="1610921"/>
              <a:chOff x="6434962" y="2718228"/>
              <a:chExt cx="728432" cy="1610921"/>
            </a:xfrm>
          </p:grpSpPr>
          <p:sp>
            <p:nvSpPr>
              <p:cNvPr id="71" name="Rectangle 70"/>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TextBox 71"/>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F</a:t>
                </a:r>
              </a:p>
            </p:txBody>
          </p:sp>
          <p:sp>
            <p:nvSpPr>
              <p:cNvPr id="73" name="TextBox 72"/>
              <p:cNvSpPr txBox="1"/>
              <p:nvPr/>
            </p:nvSpPr>
            <p:spPr>
              <a:xfrm>
                <a:off x="6434963" y="3959817"/>
                <a:ext cx="728431" cy="369332"/>
              </a:xfrm>
              <a:prstGeom prst="rect">
                <a:avLst/>
              </a:prstGeom>
              <a:noFill/>
            </p:spPr>
            <p:txBody>
              <a:bodyPr wrap="square" rtlCol="0">
                <a:spAutoFit/>
              </a:bodyPr>
              <a:lstStyle/>
              <a:p>
                <a:pPr algn="ctr"/>
                <a:r>
                  <a:rPr lang="en-US" dirty="0"/>
                  <a:t>18.99</a:t>
                </a:r>
              </a:p>
            </p:txBody>
          </p:sp>
          <p:sp>
            <p:nvSpPr>
              <p:cNvPr id="75" name="Rectangle 74"/>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3" name="Group 142"/>
            <p:cNvGrpSpPr/>
            <p:nvPr/>
          </p:nvGrpSpPr>
          <p:grpSpPr>
            <a:xfrm>
              <a:off x="6836602" y="2715827"/>
              <a:ext cx="728432" cy="1610923"/>
              <a:chOff x="7179505" y="2718228"/>
              <a:chExt cx="728432" cy="1610923"/>
            </a:xfrm>
          </p:grpSpPr>
          <p:sp>
            <p:nvSpPr>
              <p:cNvPr id="77" name="Rectangle 76"/>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TextBox 77"/>
              <p:cNvSpPr txBox="1"/>
              <p:nvPr/>
            </p:nvSpPr>
            <p:spPr>
              <a:xfrm>
                <a:off x="7179505"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Ne</a:t>
                </a:r>
              </a:p>
            </p:txBody>
          </p:sp>
          <p:sp>
            <p:nvSpPr>
              <p:cNvPr id="79" name="TextBox 78"/>
              <p:cNvSpPr txBox="1"/>
              <p:nvPr/>
            </p:nvSpPr>
            <p:spPr>
              <a:xfrm>
                <a:off x="7179506" y="3959819"/>
                <a:ext cx="728431" cy="369332"/>
              </a:xfrm>
              <a:prstGeom prst="rect">
                <a:avLst/>
              </a:prstGeom>
              <a:noFill/>
            </p:spPr>
            <p:txBody>
              <a:bodyPr wrap="square" rtlCol="0">
                <a:spAutoFit/>
              </a:bodyPr>
              <a:lstStyle/>
              <a:p>
                <a:pPr algn="ctr"/>
                <a:r>
                  <a:rPr lang="en-US" dirty="0"/>
                  <a:t>20.18</a:t>
                </a:r>
              </a:p>
            </p:txBody>
          </p:sp>
          <p:sp>
            <p:nvSpPr>
              <p:cNvPr id="81" name="Rectangle 80"/>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26" name="TextBox 25"/>
            <p:cNvSpPr txBox="1"/>
            <p:nvPr/>
          </p:nvSpPr>
          <p:spPr>
            <a:xfrm>
              <a:off x="841428" y="2728122"/>
              <a:ext cx="757313" cy="369332"/>
            </a:xfrm>
            <a:prstGeom prst="rect">
              <a:avLst/>
            </a:prstGeom>
            <a:noFill/>
          </p:spPr>
          <p:txBody>
            <a:bodyPr wrap="square" rtlCol="0">
              <a:spAutoFit/>
            </a:bodyPr>
            <a:lstStyle/>
            <a:p>
              <a:pPr algn="ctr"/>
              <a:r>
                <a:rPr lang="en-US" dirty="0"/>
                <a:t>2</a:t>
              </a:r>
            </a:p>
          </p:txBody>
        </p:sp>
        <p:sp>
          <p:nvSpPr>
            <p:cNvPr id="32" name="TextBox 31"/>
            <p:cNvSpPr txBox="1"/>
            <p:nvPr/>
          </p:nvSpPr>
          <p:spPr>
            <a:xfrm>
              <a:off x="91719" y="2728121"/>
              <a:ext cx="757313"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1593140" y="2728121"/>
              <a:ext cx="757313" cy="369332"/>
            </a:xfrm>
            <a:prstGeom prst="rect">
              <a:avLst/>
            </a:prstGeom>
            <a:noFill/>
          </p:spPr>
          <p:txBody>
            <a:bodyPr wrap="square" rtlCol="0">
              <a:spAutoFit/>
            </a:bodyPr>
            <a:lstStyle/>
            <a:p>
              <a:pPr algn="ctr"/>
              <a:r>
                <a:rPr lang="en-US" dirty="0"/>
                <a:t>3</a:t>
              </a:r>
            </a:p>
          </p:txBody>
        </p:sp>
        <p:sp>
          <p:nvSpPr>
            <p:cNvPr id="44" name="TextBox 43"/>
            <p:cNvSpPr txBox="1"/>
            <p:nvPr/>
          </p:nvSpPr>
          <p:spPr>
            <a:xfrm>
              <a:off x="2348638" y="2728120"/>
              <a:ext cx="757313" cy="369332"/>
            </a:xfrm>
            <a:prstGeom prst="rect">
              <a:avLst/>
            </a:prstGeom>
            <a:noFill/>
          </p:spPr>
          <p:txBody>
            <a:bodyPr wrap="square" rtlCol="0">
              <a:spAutoFit/>
            </a:bodyPr>
            <a:lstStyle/>
            <a:p>
              <a:pPr algn="ctr"/>
              <a:r>
                <a:rPr lang="en-US" dirty="0"/>
                <a:t>4</a:t>
              </a:r>
            </a:p>
          </p:txBody>
        </p:sp>
        <p:sp>
          <p:nvSpPr>
            <p:cNvPr id="50" name="TextBox 49"/>
            <p:cNvSpPr txBox="1"/>
            <p:nvPr/>
          </p:nvSpPr>
          <p:spPr>
            <a:xfrm>
              <a:off x="3099269" y="2728120"/>
              <a:ext cx="757313" cy="369332"/>
            </a:xfrm>
            <a:prstGeom prst="rect">
              <a:avLst/>
            </a:prstGeom>
            <a:noFill/>
          </p:spPr>
          <p:txBody>
            <a:bodyPr wrap="square" rtlCol="0">
              <a:spAutoFit/>
            </a:bodyPr>
            <a:lstStyle/>
            <a:p>
              <a:pPr algn="ctr"/>
              <a:r>
                <a:rPr lang="en-US" dirty="0"/>
                <a:t>5</a:t>
              </a:r>
            </a:p>
          </p:txBody>
        </p:sp>
        <p:sp>
          <p:nvSpPr>
            <p:cNvPr id="56" name="TextBox 55"/>
            <p:cNvSpPr txBox="1"/>
            <p:nvPr/>
          </p:nvSpPr>
          <p:spPr>
            <a:xfrm>
              <a:off x="3849900" y="2728119"/>
              <a:ext cx="757313" cy="369332"/>
            </a:xfrm>
            <a:prstGeom prst="rect">
              <a:avLst/>
            </a:prstGeom>
            <a:noFill/>
          </p:spPr>
          <p:txBody>
            <a:bodyPr wrap="square" rtlCol="0">
              <a:spAutoFit/>
            </a:bodyPr>
            <a:lstStyle/>
            <a:p>
              <a:pPr algn="ctr"/>
              <a:r>
                <a:rPr lang="en-US" dirty="0"/>
                <a:t>6</a:t>
              </a:r>
            </a:p>
          </p:txBody>
        </p:sp>
        <p:sp>
          <p:nvSpPr>
            <p:cNvPr id="62" name="TextBox 61"/>
            <p:cNvSpPr txBox="1"/>
            <p:nvPr/>
          </p:nvSpPr>
          <p:spPr>
            <a:xfrm>
              <a:off x="4600531" y="2728119"/>
              <a:ext cx="757313" cy="369332"/>
            </a:xfrm>
            <a:prstGeom prst="rect">
              <a:avLst/>
            </a:prstGeom>
            <a:noFill/>
          </p:spPr>
          <p:txBody>
            <a:bodyPr wrap="square" rtlCol="0">
              <a:spAutoFit/>
            </a:bodyPr>
            <a:lstStyle/>
            <a:p>
              <a:pPr algn="ctr"/>
              <a:r>
                <a:rPr lang="en-US" dirty="0"/>
                <a:t>7</a:t>
              </a:r>
            </a:p>
          </p:txBody>
        </p:sp>
        <p:sp>
          <p:nvSpPr>
            <p:cNvPr id="68" name="TextBox 67"/>
            <p:cNvSpPr txBox="1"/>
            <p:nvPr/>
          </p:nvSpPr>
          <p:spPr>
            <a:xfrm>
              <a:off x="5343550" y="2728118"/>
              <a:ext cx="757313" cy="369332"/>
            </a:xfrm>
            <a:prstGeom prst="rect">
              <a:avLst/>
            </a:prstGeom>
            <a:noFill/>
          </p:spPr>
          <p:txBody>
            <a:bodyPr wrap="square" rtlCol="0">
              <a:spAutoFit/>
            </a:bodyPr>
            <a:lstStyle/>
            <a:p>
              <a:pPr algn="ctr"/>
              <a:r>
                <a:rPr lang="en-US" dirty="0"/>
                <a:t>8</a:t>
              </a:r>
            </a:p>
          </p:txBody>
        </p:sp>
        <p:sp>
          <p:nvSpPr>
            <p:cNvPr id="74" name="TextBox 73"/>
            <p:cNvSpPr txBox="1"/>
            <p:nvPr/>
          </p:nvSpPr>
          <p:spPr>
            <a:xfrm>
              <a:off x="6092059" y="2728117"/>
              <a:ext cx="757313" cy="369332"/>
            </a:xfrm>
            <a:prstGeom prst="rect">
              <a:avLst/>
            </a:prstGeom>
            <a:noFill/>
          </p:spPr>
          <p:txBody>
            <a:bodyPr wrap="square" rtlCol="0">
              <a:spAutoFit/>
            </a:bodyPr>
            <a:lstStyle/>
            <a:p>
              <a:pPr algn="ctr"/>
              <a:r>
                <a:rPr lang="en-US" dirty="0"/>
                <a:t>9</a:t>
              </a:r>
            </a:p>
          </p:txBody>
        </p:sp>
        <p:sp>
          <p:nvSpPr>
            <p:cNvPr id="80" name="TextBox 79"/>
            <p:cNvSpPr txBox="1"/>
            <p:nvPr/>
          </p:nvSpPr>
          <p:spPr>
            <a:xfrm>
              <a:off x="6836602" y="2728117"/>
              <a:ext cx="757313" cy="369332"/>
            </a:xfrm>
            <a:prstGeom prst="rect">
              <a:avLst/>
            </a:prstGeom>
            <a:noFill/>
          </p:spPr>
          <p:txBody>
            <a:bodyPr wrap="square" rtlCol="0">
              <a:spAutoFit/>
            </a:bodyPr>
            <a:lstStyle/>
            <a:p>
              <a:pPr algn="ctr"/>
              <a:r>
                <a:rPr lang="en-US" dirty="0"/>
                <a:t>10</a:t>
              </a:r>
            </a:p>
          </p:txBody>
        </p:sp>
        <p:sp>
          <p:nvSpPr>
            <p:cNvPr id="107" name="Rectangle 106"/>
            <p:cNvSpPr/>
            <p:nvPr/>
          </p:nvSpPr>
          <p:spPr>
            <a:xfrm>
              <a:off x="833329" y="2717725"/>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Rectangle 117"/>
            <p:cNvSpPr/>
            <p:nvPr/>
          </p:nvSpPr>
          <p:spPr>
            <a:xfrm>
              <a:off x="6835522" y="2717725"/>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Rectangle 118"/>
            <p:cNvSpPr/>
            <p:nvPr/>
          </p:nvSpPr>
          <p:spPr>
            <a:xfrm>
              <a:off x="1591410" y="2717726"/>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1" name="Rectangle 100"/>
            <p:cNvSpPr/>
            <p:nvPr/>
          </p:nvSpPr>
          <p:spPr>
            <a:xfrm>
              <a:off x="2347156" y="2725570"/>
              <a:ext cx="728431"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Rectangle 113"/>
            <p:cNvSpPr/>
            <p:nvPr/>
          </p:nvSpPr>
          <p:spPr>
            <a:xfrm>
              <a:off x="3099214" y="2720769"/>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Rectangle 124"/>
            <p:cNvSpPr/>
            <p:nvPr/>
          </p:nvSpPr>
          <p:spPr>
            <a:xfrm>
              <a:off x="3844067" y="2717222"/>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Rectangle 126"/>
            <p:cNvSpPr/>
            <p:nvPr/>
          </p:nvSpPr>
          <p:spPr>
            <a:xfrm>
              <a:off x="4589174" y="2723315"/>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Rectangle 128"/>
            <p:cNvSpPr/>
            <p:nvPr/>
          </p:nvSpPr>
          <p:spPr>
            <a:xfrm>
              <a:off x="5355231" y="2719865"/>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ectangle 158"/>
            <p:cNvSpPr/>
            <p:nvPr/>
          </p:nvSpPr>
          <p:spPr>
            <a:xfrm>
              <a:off x="6093948" y="2724278"/>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 name="Group 1"/>
          <p:cNvGrpSpPr/>
          <p:nvPr/>
        </p:nvGrpSpPr>
        <p:grpSpPr>
          <a:xfrm>
            <a:off x="7587233" y="2707089"/>
            <a:ext cx="6012204" cy="1624603"/>
            <a:chOff x="7587233" y="2707089"/>
            <a:chExt cx="6012204" cy="1624603"/>
          </a:xfrm>
        </p:grpSpPr>
        <p:grpSp>
          <p:nvGrpSpPr>
            <p:cNvPr id="144" name="Group 143"/>
            <p:cNvGrpSpPr/>
            <p:nvPr/>
          </p:nvGrpSpPr>
          <p:grpSpPr>
            <a:xfrm>
              <a:off x="7587233" y="2715827"/>
              <a:ext cx="728432" cy="1610923"/>
              <a:chOff x="7930136" y="2718227"/>
              <a:chExt cx="728432" cy="1610923"/>
            </a:xfrm>
          </p:grpSpPr>
          <p:sp>
            <p:nvSpPr>
              <p:cNvPr id="83" name="Rectangle 82"/>
              <p:cNvSpPr/>
              <p:nvPr/>
            </p:nvSpPr>
            <p:spPr>
              <a:xfrm>
                <a:off x="7930137"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p:cNvSpPr txBox="1"/>
              <p:nvPr/>
            </p:nvSpPr>
            <p:spPr>
              <a:xfrm>
                <a:off x="7930136" y="3141569"/>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a:t>
                </a:r>
              </a:p>
            </p:txBody>
          </p:sp>
          <p:sp>
            <p:nvSpPr>
              <p:cNvPr id="85" name="TextBox 84"/>
              <p:cNvSpPr txBox="1"/>
              <p:nvPr/>
            </p:nvSpPr>
            <p:spPr>
              <a:xfrm>
                <a:off x="7930137" y="3959818"/>
                <a:ext cx="728431" cy="369332"/>
              </a:xfrm>
              <a:prstGeom prst="rect">
                <a:avLst/>
              </a:prstGeom>
              <a:noFill/>
            </p:spPr>
            <p:txBody>
              <a:bodyPr wrap="square" rtlCol="0">
                <a:spAutoFit/>
              </a:bodyPr>
              <a:lstStyle/>
              <a:p>
                <a:pPr algn="ctr"/>
                <a:r>
                  <a:rPr lang="en-US" dirty="0"/>
                  <a:t>22.99</a:t>
                </a:r>
              </a:p>
            </p:txBody>
          </p:sp>
          <p:sp>
            <p:nvSpPr>
              <p:cNvPr id="87" name="Rectangle 86"/>
              <p:cNvSpPr/>
              <p:nvPr/>
            </p:nvSpPr>
            <p:spPr>
              <a:xfrm>
                <a:off x="7930137"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5" name="Group 144"/>
            <p:cNvGrpSpPr/>
            <p:nvPr/>
          </p:nvGrpSpPr>
          <p:grpSpPr>
            <a:xfrm>
              <a:off x="8329840" y="2718227"/>
              <a:ext cx="758657" cy="1610923"/>
              <a:chOff x="8672743" y="2718227"/>
              <a:chExt cx="758657" cy="1610923"/>
            </a:xfrm>
          </p:grpSpPr>
          <p:sp>
            <p:nvSpPr>
              <p:cNvPr id="89" name="Rectangle 88"/>
              <p:cNvSpPr/>
              <p:nvPr/>
            </p:nvSpPr>
            <p:spPr>
              <a:xfrm>
                <a:off x="8682269"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TextBox 89"/>
              <p:cNvSpPr txBox="1"/>
              <p:nvPr/>
            </p:nvSpPr>
            <p:spPr>
              <a:xfrm>
                <a:off x="8672743" y="3179173"/>
                <a:ext cx="75865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Mg</a:t>
                </a:r>
              </a:p>
            </p:txBody>
          </p:sp>
          <p:sp>
            <p:nvSpPr>
              <p:cNvPr id="91" name="TextBox 90"/>
              <p:cNvSpPr txBox="1"/>
              <p:nvPr/>
            </p:nvSpPr>
            <p:spPr>
              <a:xfrm>
                <a:off x="8682269" y="3959818"/>
                <a:ext cx="728431" cy="369332"/>
              </a:xfrm>
              <a:prstGeom prst="rect">
                <a:avLst/>
              </a:prstGeom>
              <a:noFill/>
            </p:spPr>
            <p:txBody>
              <a:bodyPr wrap="square" rtlCol="0">
                <a:spAutoFit/>
              </a:bodyPr>
              <a:lstStyle/>
              <a:p>
                <a:pPr algn="ctr"/>
                <a:r>
                  <a:rPr lang="en-US" dirty="0"/>
                  <a:t>24.30</a:t>
                </a:r>
              </a:p>
            </p:txBody>
          </p:sp>
          <p:sp>
            <p:nvSpPr>
              <p:cNvPr id="93" name="Rectangle 92"/>
              <p:cNvSpPr/>
              <p:nvPr/>
            </p:nvSpPr>
            <p:spPr>
              <a:xfrm>
                <a:off x="8682269"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6" name="Group 145"/>
            <p:cNvGrpSpPr/>
            <p:nvPr/>
          </p:nvGrpSpPr>
          <p:grpSpPr>
            <a:xfrm>
              <a:off x="9092960" y="2715827"/>
              <a:ext cx="728432" cy="1610923"/>
              <a:chOff x="9435863" y="2713426"/>
              <a:chExt cx="728432" cy="1610923"/>
            </a:xfrm>
          </p:grpSpPr>
          <p:sp>
            <p:nvSpPr>
              <p:cNvPr id="96" name="Rectangle 95"/>
              <p:cNvSpPr/>
              <p:nvPr/>
            </p:nvSpPr>
            <p:spPr>
              <a:xfrm>
                <a:off x="9435864" y="2713426"/>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TextBox 96"/>
              <p:cNvSpPr txBox="1"/>
              <p:nvPr/>
            </p:nvSpPr>
            <p:spPr>
              <a:xfrm>
                <a:off x="9435863" y="3139447"/>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Al</a:t>
                </a:r>
              </a:p>
            </p:txBody>
          </p:sp>
          <p:sp>
            <p:nvSpPr>
              <p:cNvPr id="98" name="TextBox 97"/>
              <p:cNvSpPr txBox="1"/>
              <p:nvPr/>
            </p:nvSpPr>
            <p:spPr>
              <a:xfrm>
                <a:off x="9435864" y="3955017"/>
                <a:ext cx="728431" cy="369332"/>
              </a:xfrm>
              <a:prstGeom prst="rect">
                <a:avLst/>
              </a:prstGeom>
              <a:noFill/>
            </p:spPr>
            <p:txBody>
              <a:bodyPr wrap="square" rtlCol="0">
                <a:spAutoFit/>
              </a:bodyPr>
              <a:lstStyle/>
              <a:p>
                <a:pPr algn="ctr"/>
                <a:r>
                  <a:rPr lang="en-US" dirty="0"/>
                  <a:t>26.98</a:t>
                </a:r>
              </a:p>
            </p:txBody>
          </p:sp>
          <p:sp>
            <p:nvSpPr>
              <p:cNvPr id="100" name="Rectangle 99"/>
              <p:cNvSpPr/>
              <p:nvPr/>
            </p:nvSpPr>
            <p:spPr>
              <a:xfrm>
                <a:off x="9435864" y="3077959"/>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7" name="Group 146"/>
            <p:cNvGrpSpPr/>
            <p:nvPr/>
          </p:nvGrpSpPr>
          <p:grpSpPr>
            <a:xfrm>
              <a:off x="9845504" y="2711025"/>
              <a:ext cx="728432" cy="1610923"/>
              <a:chOff x="10188407" y="2711025"/>
              <a:chExt cx="728432" cy="1610923"/>
            </a:xfrm>
          </p:grpSpPr>
          <p:sp>
            <p:nvSpPr>
              <p:cNvPr id="102" name="Rectangle 101"/>
              <p:cNvSpPr/>
              <p:nvPr/>
            </p:nvSpPr>
            <p:spPr>
              <a:xfrm>
                <a:off x="10188408" y="2711025"/>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TextBox 102"/>
              <p:cNvSpPr txBox="1"/>
              <p:nvPr/>
            </p:nvSpPr>
            <p:spPr>
              <a:xfrm>
                <a:off x="10188407" y="313784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Si</a:t>
                </a:r>
              </a:p>
            </p:txBody>
          </p:sp>
          <p:sp>
            <p:nvSpPr>
              <p:cNvPr id="104" name="TextBox 103"/>
              <p:cNvSpPr txBox="1"/>
              <p:nvPr/>
            </p:nvSpPr>
            <p:spPr>
              <a:xfrm>
                <a:off x="10188408" y="3952616"/>
                <a:ext cx="728431" cy="369332"/>
              </a:xfrm>
              <a:prstGeom prst="rect">
                <a:avLst/>
              </a:prstGeom>
              <a:noFill/>
            </p:spPr>
            <p:txBody>
              <a:bodyPr wrap="square" rtlCol="0">
                <a:spAutoFit/>
              </a:bodyPr>
              <a:lstStyle/>
              <a:p>
                <a:pPr algn="ctr"/>
                <a:r>
                  <a:rPr lang="en-US" dirty="0"/>
                  <a:t>28.08</a:t>
                </a:r>
              </a:p>
            </p:txBody>
          </p:sp>
          <p:sp>
            <p:nvSpPr>
              <p:cNvPr id="106" name="Rectangle 105"/>
              <p:cNvSpPr/>
              <p:nvPr/>
            </p:nvSpPr>
            <p:spPr>
              <a:xfrm>
                <a:off x="10188408" y="3075558"/>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8" name="Group 147"/>
            <p:cNvGrpSpPr/>
            <p:nvPr/>
          </p:nvGrpSpPr>
          <p:grpSpPr>
            <a:xfrm>
              <a:off x="10598352" y="2711063"/>
              <a:ext cx="728432" cy="1610923"/>
              <a:chOff x="10941255" y="2706301"/>
              <a:chExt cx="728432" cy="1610923"/>
            </a:xfrm>
          </p:grpSpPr>
          <p:sp>
            <p:nvSpPr>
              <p:cNvPr id="108" name="Rectangle 107"/>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TextBox 108"/>
              <p:cNvSpPr txBox="1"/>
              <p:nvPr/>
            </p:nvSpPr>
            <p:spPr>
              <a:xfrm>
                <a:off x="10941255" y="313029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a:t>
                </a:r>
              </a:p>
            </p:txBody>
          </p:sp>
          <p:sp>
            <p:nvSpPr>
              <p:cNvPr id="110" name="TextBox 109"/>
              <p:cNvSpPr txBox="1"/>
              <p:nvPr/>
            </p:nvSpPr>
            <p:spPr>
              <a:xfrm>
                <a:off x="10941256" y="3947892"/>
                <a:ext cx="728431" cy="369332"/>
              </a:xfrm>
              <a:prstGeom prst="rect">
                <a:avLst/>
              </a:prstGeom>
              <a:noFill/>
            </p:spPr>
            <p:txBody>
              <a:bodyPr wrap="square" rtlCol="0">
                <a:spAutoFit/>
              </a:bodyPr>
              <a:lstStyle/>
              <a:p>
                <a:pPr algn="ctr"/>
                <a:r>
                  <a:rPr lang="en-US" dirty="0"/>
                  <a:t>30.98</a:t>
                </a:r>
              </a:p>
            </p:txBody>
          </p:sp>
          <p:sp>
            <p:nvSpPr>
              <p:cNvPr id="112" name="Rectangle 111"/>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86" name="TextBox 85"/>
            <p:cNvSpPr txBox="1"/>
            <p:nvPr/>
          </p:nvSpPr>
          <p:spPr>
            <a:xfrm>
              <a:off x="7587233" y="2728116"/>
              <a:ext cx="757313" cy="369332"/>
            </a:xfrm>
            <a:prstGeom prst="rect">
              <a:avLst/>
            </a:prstGeom>
            <a:noFill/>
          </p:spPr>
          <p:txBody>
            <a:bodyPr wrap="square" rtlCol="0">
              <a:spAutoFit/>
            </a:bodyPr>
            <a:lstStyle/>
            <a:p>
              <a:pPr algn="ctr"/>
              <a:r>
                <a:rPr lang="en-US" dirty="0"/>
                <a:t>11</a:t>
              </a:r>
            </a:p>
          </p:txBody>
        </p:sp>
        <p:sp>
          <p:nvSpPr>
            <p:cNvPr id="92" name="TextBox 91"/>
            <p:cNvSpPr txBox="1"/>
            <p:nvPr/>
          </p:nvSpPr>
          <p:spPr>
            <a:xfrm>
              <a:off x="8339365" y="2728116"/>
              <a:ext cx="757314" cy="369332"/>
            </a:xfrm>
            <a:prstGeom prst="rect">
              <a:avLst/>
            </a:prstGeom>
            <a:noFill/>
          </p:spPr>
          <p:txBody>
            <a:bodyPr wrap="square" rtlCol="0">
              <a:spAutoFit/>
            </a:bodyPr>
            <a:lstStyle/>
            <a:p>
              <a:pPr algn="ctr"/>
              <a:r>
                <a:rPr lang="en-US" dirty="0"/>
                <a:t>12</a:t>
              </a:r>
            </a:p>
          </p:txBody>
        </p:sp>
        <p:sp>
          <p:nvSpPr>
            <p:cNvPr id="99" name="TextBox 98"/>
            <p:cNvSpPr txBox="1"/>
            <p:nvPr/>
          </p:nvSpPr>
          <p:spPr>
            <a:xfrm>
              <a:off x="9092960" y="2723315"/>
              <a:ext cx="757313" cy="369332"/>
            </a:xfrm>
            <a:prstGeom prst="rect">
              <a:avLst/>
            </a:prstGeom>
            <a:noFill/>
          </p:spPr>
          <p:txBody>
            <a:bodyPr wrap="square" rtlCol="0">
              <a:spAutoFit/>
            </a:bodyPr>
            <a:lstStyle/>
            <a:p>
              <a:pPr algn="ctr"/>
              <a:r>
                <a:rPr lang="en-US" dirty="0"/>
                <a:t>13</a:t>
              </a:r>
            </a:p>
          </p:txBody>
        </p:sp>
        <p:sp>
          <p:nvSpPr>
            <p:cNvPr id="105" name="TextBox 104"/>
            <p:cNvSpPr txBox="1"/>
            <p:nvPr/>
          </p:nvSpPr>
          <p:spPr>
            <a:xfrm>
              <a:off x="9845504" y="2720914"/>
              <a:ext cx="757313" cy="369332"/>
            </a:xfrm>
            <a:prstGeom prst="rect">
              <a:avLst/>
            </a:prstGeom>
            <a:noFill/>
          </p:spPr>
          <p:txBody>
            <a:bodyPr wrap="square" rtlCol="0">
              <a:spAutoFit/>
            </a:bodyPr>
            <a:lstStyle/>
            <a:p>
              <a:pPr algn="ctr"/>
              <a:r>
                <a:rPr lang="en-US" dirty="0"/>
                <a:t>14</a:t>
              </a:r>
            </a:p>
          </p:txBody>
        </p:sp>
        <p:sp>
          <p:nvSpPr>
            <p:cNvPr id="111" name="TextBox 110"/>
            <p:cNvSpPr txBox="1"/>
            <p:nvPr/>
          </p:nvSpPr>
          <p:spPr>
            <a:xfrm>
              <a:off x="10598352" y="2711427"/>
              <a:ext cx="757313" cy="369332"/>
            </a:xfrm>
            <a:prstGeom prst="rect">
              <a:avLst/>
            </a:prstGeom>
            <a:noFill/>
          </p:spPr>
          <p:txBody>
            <a:bodyPr wrap="square" rtlCol="0">
              <a:spAutoFit/>
            </a:bodyPr>
            <a:lstStyle/>
            <a:p>
              <a:pPr algn="ctr"/>
              <a:r>
                <a:rPr lang="en-US" dirty="0"/>
                <a:t>15</a:t>
              </a:r>
            </a:p>
          </p:txBody>
        </p:sp>
        <p:sp>
          <p:nvSpPr>
            <p:cNvPr id="120" name="Rectangle 119"/>
            <p:cNvSpPr/>
            <p:nvPr/>
          </p:nvSpPr>
          <p:spPr>
            <a:xfrm>
              <a:off x="7593603" y="2717726"/>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Rectangle 112"/>
            <p:cNvSpPr/>
            <p:nvPr/>
          </p:nvSpPr>
          <p:spPr>
            <a:xfrm>
              <a:off x="8349350" y="2725570"/>
              <a:ext cx="714730"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Rectangle 114"/>
            <p:cNvSpPr/>
            <p:nvPr/>
          </p:nvSpPr>
          <p:spPr>
            <a:xfrm>
              <a:off x="9101407" y="2710378"/>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6" name="Group 115"/>
            <p:cNvGrpSpPr/>
            <p:nvPr/>
          </p:nvGrpSpPr>
          <p:grpSpPr>
            <a:xfrm>
              <a:off x="11342416" y="2707089"/>
              <a:ext cx="733200" cy="1610923"/>
              <a:chOff x="10936487" y="2706301"/>
              <a:chExt cx="733200" cy="1610923"/>
            </a:xfrm>
          </p:grpSpPr>
          <p:sp>
            <p:nvSpPr>
              <p:cNvPr id="117" name="Rectangle 116"/>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TextBox 120"/>
              <p:cNvSpPr txBox="1"/>
              <p:nvPr/>
            </p:nvSpPr>
            <p:spPr>
              <a:xfrm>
                <a:off x="10936487" y="3134266"/>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a:t>
                </a:r>
              </a:p>
            </p:txBody>
          </p:sp>
          <p:sp>
            <p:nvSpPr>
              <p:cNvPr id="122" name="TextBox 121"/>
              <p:cNvSpPr txBox="1"/>
              <p:nvPr/>
            </p:nvSpPr>
            <p:spPr>
              <a:xfrm>
                <a:off x="10941256" y="3947892"/>
                <a:ext cx="728431" cy="369332"/>
              </a:xfrm>
              <a:prstGeom prst="rect">
                <a:avLst/>
              </a:prstGeom>
              <a:noFill/>
            </p:spPr>
            <p:txBody>
              <a:bodyPr wrap="square" rtlCol="0">
                <a:spAutoFit/>
              </a:bodyPr>
              <a:lstStyle/>
              <a:p>
                <a:pPr algn="ctr"/>
                <a:r>
                  <a:rPr lang="en-US" dirty="0"/>
                  <a:t>32.07</a:t>
                </a:r>
              </a:p>
            </p:txBody>
          </p:sp>
          <p:sp>
            <p:nvSpPr>
              <p:cNvPr id="123" name="Rectangle 122"/>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24" name="TextBox 123"/>
            <p:cNvSpPr txBox="1"/>
            <p:nvPr/>
          </p:nvSpPr>
          <p:spPr>
            <a:xfrm>
              <a:off x="11347184" y="2707453"/>
              <a:ext cx="757313" cy="369332"/>
            </a:xfrm>
            <a:prstGeom prst="rect">
              <a:avLst/>
            </a:prstGeom>
            <a:noFill/>
          </p:spPr>
          <p:txBody>
            <a:bodyPr wrap="square" rtlCol="0">
              <a:spAutoFit/>
            </a:bodyPr>
            <a:lstStyle/>
            <a:p>
              <a:pPr algn="ctr"/>
              <a:r>
                <a:rPr lang="en-US" dirty="0"/>
                <a:t>16</a:t>
              </a:r>
            </a:p>
          </p:txBody>
        </p:sp>
        <p:sp>
          <p:nvSpPr>
            <p:cNvPr id="126" name="Rectangle 125"/>
            <p:cNvSpPr/>
            <p:nvPr/>
          </p:nvSpPr>
          <p:spPr>
            <a:xfrm>
              <a:off x="9840632" y="2717222"/>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Rectangle 127"/>
            <p:cNvSpPr/>
            <p:nvPr/>
          </p:nvSpPr>
          <p:spPr>
            <a:xfrm>
              <a:off x="10591367" y="2718552"/>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Rectangle 129"/>
            <p:cNvSpPr/>
            <p:nvPr/>
          </p:nvSpPr>
          <p:spPr>
            <a:xfrm>
              <a:off x="11347033" y="2715102"/>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1" name="Group 130"/>
            <p:cNvGrpSpPr/>
            <p:nvPr/>
          </p:nvGrpSpPr>
          <p:grpSpPr>
            <a:xfrm>
              <a:off x="12097581" y="2714990"/>
              <a:ext cx="728432" cy="1610921"/>
              <a:chOff x="6434962" y="2718228"/>
              <a:chExt cx="728432" cy="1610921"/>
            </a:xfrm>
          </p:grpSpPr>
          <p:sp>
            <p:nvSpPr>
              <p:cNvPr id="132" name="Rectangle 131"/>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TextBox 132"/>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Cl</a:t>
                </a:r>
              </a:p>
            </p:txBody>
          </p:sp>
          <p:sp>
            <p:nvSpPr>
              <p:cNvPr id="149" name="TextBox 148"/>
              <p:cNvSpPr txBox="1"/>
              <p:nvPr/>
            </p:nvSpPr>
            <p:spPr>
              <a:xfrm>
                <a:off x="6434963" y="3959817"/>
                <a:ext cx="728431" cy="369332"/>
              </a:xfrm>
              <a:prstGeom prst="rect">
                <a:avLst/>
              </a:prstGeom>
              <a:noFill/>
            </p:spPr>
            <p:txBody>
              <a:bodyPr wrap="square" rtlCol="0">
                <a:spAutoFit/>
              </a:bodyPr>
              <a:lstStyle/>
              <a:p>
                <a:pPr algn="ctr"/>
                <a:r>
                  <a:rPr lang="en-US" dirty="0"/>
                  <a:t>35.45</a:t>
                </a:r>
              </a:p>
            </p:txBody>
          </p:sp>
          <p:sp>
            <p:nvSpPr>
              <p:cNvPr id="150" name="Rectangle 149"/>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51" name="Group 150"/>
            <p:cNvGrpSpPr/>
            <p:nvPr/>
          </p:nvGrpSpPr>
          <p:grpSpPr>
            <a:xfrm>
              <a:off x="12842124" y="2714990"/>
              <a:ext cx="728432" cy="1610923"/>
              <a:chOff x="7179505" y="2718228"/>
              <a:chExt cx="728432" cy="1610923"/>
            </a:xfrm>
          </p:grpSpPr>
          <p:sp>
            <p:nvSpPr>
              <p:cNvPr id="152" name="Rectangle 151"/>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TextBox 152"/>
              <p:cNvSpPr txBox="1"/>
              <p:nvPr/>
            </p:nvSpPr>
            <p:spPr>
              <a:xfrm>
                <a:off x="7179505" y="3141570"/>
                <a:ext cx="728432"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Ar</a:t>
                </a:r>
                <a:endParaRPr lang="en-US" sz="3600" dirty="0">
                  <a:latin typeface="Times New Roman" panose="02020603050405020304" pitchFamily="18" charset="0"/>
                  <a:cs typeface="Times New Roman" panose="02020603050405020304" pitchFamily="18" charset="0"/>
                </a:endParaRPr>
              </a:p>
            </p:txBody>
          </p:sp>
          <p:sp>
            <p:nvSpPr>
              <p:cNvPr id="154" name="TextBox 153"/>
              <p:cNvSpPr txBox="1"/>
              <p:nvPr/>
            </p:nvSpPr>
            <p:spPr>
              <a:xfrm>
                <a:off x="7179506" y="3959819"/>
                <a:ext cx="728431" cy="369332"/>
              </a:xfrm>
              <a:prstGeom prst="rect">
                <a:avLst/>
              </a:prstGeom>
              <a:noFill/>
            </p:spPr>
            <p:txBody>
              <a:bodyPr wrap="square" rtlCol="0">
                <a:spAutoFit/>
              </a:bodyPr>
              <a:lstStyle/>
              <a:p>
                <a:pPr algn="ctr"/>
                <a:r>
                  <a:rPr lang="en-US" dirty="0"/>
                  <a:t>39.95</a:t>
                </a:r>
              </a:p>
            </p:txBody>
          </p:sp>
          <p:sp>
            <p:nvSpPr>
              <p:cNvPr id="155" name="Rectangle 154"/>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56" name="TextBox 155"/>
            <p:cNvSpPr txBox="1"/>
            <p:nvPr/>
          </p:nvSpPr>
          <p:spPr>
            <a:xfrm>
              <a:off x="12097581" y="2724879"/>
              <a:ext cx="757313" cy="369332"/>
            </a:xfrm>
            <a:prstGeom prst="rect">
              <a:avLst/>
            </a:prstGeom>
            <a:noFill/>
          </p:spPr>
          <p:txBody>
            <a:bodyPr wrap="square" rtlCol="0">
              <a:spAutoFit/>
            </a:bodyPr>
            <a:lstStyle/>
            <a:p>
              <a:pPr algn="ctr"/>
              <a:r>
                <a:rPr lang="en-US" dirty="0"/>
                <a:t>17</a:t>
              </a:r>
            </a:p>
          </p:txBody>
        </p:sp>
        <p:sp>
          <p:nvSpPr>
            <p:cNvPr id="157" name="TextBox 156"/>
            <p:cNvSpPr txBox="1"/>
            <p:nvPr/>
          </p:nvSpPr>
          <p:spPr>
            <a:xfrm>
              <a:off x="12842124" y="2724879"/>
              <a:ext cx="757313" cy="369332"/>
            </a:xfrm>
            <a:prstGeom prst="rect">
              <a:avLst/>
            </a:prstGeom>
            <a:noFill/>
          </p:spPr>
          <p:txBody>
            <a:bodyPr wrap="square" rtlCol="0">
              <a:spAutoFit/>
            </a:bodyPr>
            <a:lstStyle/>
            <a:p>
              <a:pPr algn="ctr"/>
              <a:r>
                <a:rPr lang="en-US" dirty="0"/>
                <a:t>18</a:t>
              </a:r>
            </a:p>
          </p:txBody>
        </p:sp>
        <p:sp>
          <p:nvSpPr>
            <p:cNvPr id="158" name="Rectangle 157"/>
            <p:cNvSpPr/>
            <p:nvPr/>
          </p:nvSpPr>
          <p:spPr>
            <a:xfrm>
              <a:off x="12841044" y="2714487"/>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0" name="Rectangle 159"/>
            <p:cNvSpPr/>
            <p:nvPr/>
          </p:nvSpPr>
          <p:spPr>
            <a:xfrm>
              <a:off x="12105892" y="2708899"/>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 name="Group 3"/>
          <p:cNvGrpSpPr/>
          <p:nvPr/>
        </p:nvGrpSpPr>
        <p:grpSpPr>
          <a:xfrm>
            <a:off x="4779058" y="277320"/>
            <a:ext cx="2792135" cy="1627272"/>
            <a:chOff x="4779058" y="277320"/>
            <a:chExt cx="2792135" cy="1627272"/>
          </a:xfrm>
        </p:grpSpPr>
        <p:sp>
          <p:nvSpPr>
            <p:cNvPr id="11" name="Rectangle 10"/>
            <p:cNvSpPr/>
            <p:nvPr/>
          </p:nvSpPr>
          <p:spPr>
            <a:xfrm>
              <a:off x="4779059" y="277320"/>
              <a:ext cx="2792133" cy="16272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15310" y="706236"/>
              <a:ext cx="2755883" cy="769441"/>
            </a:xfrm>
            <a:prstGeom prst="rect">
              <a:avLst/>
            </a:prstGeom>
            <a:noFill/>
          </p:spPr>
          <p:txBody>
            <a:bodyPr wrap="none" rtlCol="0">
              <a:spAutoFit/>
            </a:bodyPr>
            <a:lstStyle/>
            <a:p>
              <a:r>
                <a:rPr lang="ka-GE" sz="4400" dirty="0">
                  <a:latin typeface="Times New Roman" panose="02020603050405020304" pitchFamily="18" charset="0"/>
                  <a:cs typeface="Times New Roman" panose="02020603050405020304" pitchFamily="18" charset="0"/>
                </a:rPr>
                <a:t>ელემენტი</a:t>
              </a:r>
              <a:endParaRPr lang="en-US" sz="4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79058" y="1535260"/>
              <a:ext cx="2792134" cy="369332"/>
            </a:xfrm>
            <a:prstGeom prst="rect">
              <a:avLst/>
            </a:prstGeom>
            <a:noFill/>
          </p:spPr>
          <p:txBody>
            <a:bodyPr wrap="square" rtlCol="0">
              <a:spAutoFit/>
            </a:bodyPr>
            <a:lstStyle/>
            <a:p>
              <a:pPr algn="ctr"/>
              <a:r>
                <a:rPr lang="ka-GE" dirty="0"/>
                <a:t>ატომური მასა</a:t>
              </a:r>
              <a:endParaRPr lang="en-US" dirty="0"/>
            </a:p>
          </p:txBody>
        </p:sp>
        <p:sp>
          <p:nvSpPr>
            <p:cNvPr id="14" name="TextBox 13"/>
            <p:cNvSpPr txBox="1"/>
            <p:nvPr/>
          </p:nvSpPr>
          <p:spPr>
            <a:xfrm>
              <a:off x="4779058" y="277321"/>
              <a:ext cx="2792134" cy="369332"/>
            </a:xfrm>
            <a:prstGeom prst="rect">
              <a:avLst/>
            </a:prstGeom>
            <a:noFill/>
          </p:spPr>
          <p:txBody>
            <a:bodyPr wrap="square" rtlCol="0">
              <a:spAutoFit/>
            </a:bodyPr>
            <a:lstStyle/>
            <a:p>
              <a:pPr algn="ctr"/>
              <a:r>
                <a:rPr lang="ka-GE" dirty="0"/>
                <a:t>რიგითი ნომერი</a:t>
              </a:r>
              <a:endParaRPr lang="en-US" dirty="0"/>
            </a:p>
          </p:txBody>
        </p:sp>
        <p:sp>
          <p:nvSpPr>
            <p:cNvPr id="15" name="Rectangle 14"/>
            <p:cNvSpPr/>
            <p:nvPr/>
          </p:nvSpPr>
          <p:spPr>
            <a:xfrm>
              <a:off x="4779060" y="646653"/>
              <a:ext cx="2792132" cy="88860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Left Brace 5"/>
          <p:cNvSpPr/>
          <p:nvPr/>
        </p:nvSpPr>
        <p:spPr>
          <a:xfrm rot="5400000">
            <a:off x="6054432" y="-613290"/>
            <a:ext cx="591135" cy="5965377"/>
          </a:xfrm>
          <a:prstGeom prst="leftBrace">
            <a:avLst/>
          </a:prstGeom>
          <a:ln w="28575">
            <a:solidFill>
              <a:srgbClr val="7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692053" y="969007"/>
            <a:ext cx="3273836" cy="1286367"/>
          </a:xfrm>
          <a:prstGeom prst="rect">
            <a:avLst/>
          </a:prstGeom>
        </p:spPr>
      </p:pic>
    </p:spTree>
    <p:extLst>
      <p:ext uri="{BB962C8B-B14F-4D97-AF65-F5344CB8AC3E}">
        <p14:creationId xmlns:p14="http://schemas.microsoft.com/office/powerpoint/2010/main" val="24639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2.08333E-7 -4.44444E-6 L -0.34622 0.24028 " pathEditMode="relative" rAng="0" ptsTypes="AA">
                                      <p:cBhvr>
                                        <p:cTn id="6" dur="1750" fill="hold"/>
                                        <p:tgtEl>
                                          <p:spTgt spid="2"/>
                                        </p:tgtEl>
                                        <p:attrNameLst>
                                          <p:attrName>ppt_x</p:attrName>
                                          <p:attrName>ppt_y</p:attrName>
                                        </p:attrNameLst>
                                      </p:cBhvr>
                                      <p:rCtr x="-17318" y="12014"/>
                                    </p:animMotion>
                                  </p:childTnLst>
                                </p:cTn>
                              </p:par>
                              <p:par>
                                <p:cTn id="7" presetID="63" presetClass="path" presetSubtype="0" accel="50000" decel="50000" fill="hold" nodeType="withEffect">
                                  <p:stCondLst>
                                    <p:cond delay="0"/>
                                  </p:stCondLst>
                                  <p:childTnLst>
                                    <p:animMotion origin="layout" path="M -4.375E-6 1.11111E-6 L 0.14545 0.00324 " pathEditMode="relative" rAng="0" ptsTypes="AA">
                                      <p:cBhvr>
                                        <p:cTn id="8" dur="1750" fill="hold"/>
                                        <p:tgtEl>
                                          <p:spTgt spid="3"/>
                                        </p:tgtEl>
                                        <p:attrNameLst>
                                          <p:attrName>ppt_x</p:attrName>
                                          <p:attrName>ppt_y</p:attrName>
                                        </p:attrNameLst>
                                      </p:cBhvr>
                                      <p:rCtr x="7266" y="162"/>
                                    </p:animMotion>
                                  </p:childTnLst>
                                </p:cTn>
                              </p:par>
                              <p:par>
                                <p:cTn id="9" presetID="49" presetClass="path" presetSubtype="0" accel="50000" decel="50000" fill="hold" nodeType="withEffect">
                                  <p:stCondLst>
                                    <p:cond delay="1250"/>
                                  </p:stCondLst>
                                  <p:childTnLst>
                                    <p:animMotion origin="layout" path="M -2.08333E-7 2.22222E-6 L -0.34805 0.3581 " pathEditMode="relative" rAng="0" ptsTypes="AA">
                                      <p:cBhvr>
                                        <p:cTn id="10" dur="1000" fill="hold"/>
                                        <p:tgtEl>
                                          <p:spTgt spid="4"/>
                                        </p:tgtEl>
                                        <p:attrNameLst>
                                          <p:attrName>ppt_x</p:attrName>
                                          <p:attrName>ppt_y</p:attrName>
                                        </p:attrNameLst>
                                      </p:cBhvr>
                                      <p:rCtr x="-17409" y="17894"/>
                                    </p:animMotion>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10"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185703" y="1571604"/>
            <a:ext cx="728432" cy="1610923"/>
            <a:chOff x="1936043" y="2718232"/>
            <a:chExt cx="728432" cy="1610923"/>
          </a:xfrm>
        </p:grpSpPr>
        <p:sp>
          <p:nvSpPr>
            <p:cNvPr id="35" name="Rectangle 34"/>
            <p:cNvSpPr/>
            <p:nvPr/>
          </p:nvSpPr>
          <p:spPr>
            <a:xfrm>
              <a:off x="1936044"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936043"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Li</a:t>
              </a:r>
            </a:p>
          </p:txBody>
        </p:sp>
        <p:sp>
          <p:nvSpPr>
            <p:cNvPr id="37" name="TextBox 36"/>
            <p:cNvSpPr txBox="1"/>
            <p:nvPr/>
          </p:nvSpPr>
          <p:spPr>
            <a:xfrm>
              <a:off x="1936044" y="3959823"/>
              <a:ext cx="728431" cy="369332"/>
            </a:xfrm>
            <a:prstGeom prst="rect">
              <a:avLst/>
            </a:prstGeom>
            <a:noFill/>
          </p:spPr>
          <p:txBody>
            <a:bodyPr wrap="square" rtlCol="0">
              <a:spAutoFit/>
            </a:bodyPr>
            <a:lstStyle/>
            <a:p>
              <a:pPr algn="ctr"/>
              <a:r>
                <a:rPr lang="en-US" dirty="0"/>
                <a:t>6.941</a:t>
              </a:r>
            </a:p>
          </p:txBody>
        </p:sp>
        <p:sp>
          <p:nvSpPr>
            <p:cNvPr id="39" name="Rectangle 38"/>
            <p:cNvSpPr/>
            <p:nvPr/>
          </p:nvSpPr>
          <p:spPr>
            <a:xfrm>
              <a:off x="1936044"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7" name="Group 136"/>
          <p:cNvGrpSpPr/>
          <p:nvPr/>
        </p:nvGrpSpPr>
        <p:grpSpPr>
          <a:xfrm>
            <a:off x="941201" y="1571603"/>
            <a:ext cx="728432" cy="1610923"/>
            <a:chOff x="2691541" y="2718231"/>
            <a:chExt cx="728432" cy="1610923"/>
          </a:xfrm>
        </p:grpSpPr>
        <p:sp>
          <p:nvSpPr>
            <p:cNvPr id="41" name="Rectangle 40"/>
            <p:cNvSpPr/>
            <p:nvPr/>
          </p:nvSpPr>
          <p:spPr>
            <a:xfrm>
              <a:off x="2691542"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Box 41"/>
            <p:cNvSpPr txBox="1"/>
            <p:nvPr/>
          </p:nvSpPr>
          <p:spPr>
            <a:xfrm>
              <a:off x="2691541"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Be</a:t>
              </a:r>
            </a:p>
          </p:txBody>
        </p:sp>
        <p:sp>
          <p:nvSpPr>
            <p:cNvPr id="43" name="TextBox 42"/>
            <p:cNvSpPr txBox="1"/>
            <p:nvPr/>
          </p:nvSpPr>
          <p:spPr>
            <a:xfrm>
              <a:off x="2691542" y="3959822"/>
              <a:ext cx="728431" cy="369332"/>
            </a:xfrm>
            <a:prstGeom prst="rect">
              <a:avLst/>
            </a:prstGeom>
            <a:noFill/>
          </p:spPr>
          <p:txBody>
            <a:bodyPr wrap="square" rtlCol="0">
              <a:spAutoFit/>
            </a:bodyPr>
            <a:lstStyle/>
            <a:p>
              <a:pPr algn="ctr"/>
              <a:r>
                <a:rPr lang="en-US" dirty="0"/>
                <a:t>9.012</a:t>
              </a:r>
            </a:p>
          </p:txBody>
        </p:sp>
        <p:sp>
          <p:nvSpPr>
            <p:cNvPr id="45" name="Rectangle 44"/>
            <p:cNvSpPr/>
            <p:nvPr/>
          </p:nvSpPr>
          <p:spPr>
            <a:xfrm>
              <a:off x="2691542"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8" name="Group 137"/>
          <p:cNvGrpSpPr/>
          <p:nvPr/>
        </p:nvGrpSpPr>
        <p:grpSpPr>
          <a:xfrm>
            <a:off x="1691832" y="1571603"/>
            <a:ext cx="728432" cy="1610919"/>
            <a:chOff x="3442172" y="2718231"/>
            <a:chExt cx="728432" cy="1610919"/>
          </a:xfrm>
        </p:grpSpPr>
        <p:sp>
          <p:nvSpPr>
            <p:cNvPr id="47" name="Rectangle 46"/>
            <p:cNvSpPr/>
            <p:nvPr/>
          </p:nvSpPr>
          <p:spPr>
            <a:xfrm>
              <a:off x="3442173"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p:cNvSpPr txBox="1"/>
            <p:nvPr/>
          </p:nvSpPr>
          <p:spPr>
            <a:xfrm>
              <a:off x="3442172"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t>
              </a:r>
            </a:p>
          </p:txBody>
        </p:sp>
        <p:sp>
          <p:nvSpPr>
            <p:cNvPr id="49" name="TextBox 48"/>
            <p:cNvSpPr txBox="1"/>
            <p:nvPr/>
          </p:nvSpPr>
          <p:spPr>
            <a:xfrm>
              <a:off x="3442173" y="3959818"/>
              <a:ext cx="728431" cy="369332"/>
            </a:xfrm>
            <a:prstGeom prst="rect">
              <a:avLst/>
            </a:prstGeom>
            <a:noFill/>
          </p:spPr>
          <p:txBody>
            <a:bodyPr wrap="square" rtlCol="0">
              <a:spAutoFit/>
            </a:bodyPr>
            <a:lstStyle/>
            <a:p>
              <a:pPr algn="ctr"/>
              <a:r>
                <a:rPr lang="en-US" dirty="0"/>
                <a:t>10.81</a:t>
              </a:r>
            </a:p>
          </p:txBody>
        </p:sp>
        <p:sp>
          <p:nvSpPr>
            <p:cNvPr id="51" name="Rectangle 50"/>
            <p:cNvSpPr/>
            <p:nvPr/>
          </p:nvSpPr>
          <p:spPr>
            <a:xfrm>
              <a:off x="3442173"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9" name="Group 138"/>
          <p:cNvGrpSpPr/>
          <p:nvPr/>
        </p:nvGrpSpPr>
        <p:grpSpPr>
          <a:xfrm>
            <a:off x="2442463" y="1571602"/>
            <a:ext cx="728432" cy="1610923"/>
            <a:chOff x="4192803" y="2718230"/>
            <a:chExt cx="728432" cy="1610923"/>
          </a:xfrm>
        </p:grpSpPr>
        <p:sp>
          <p:nvSpPr>
            <p:cNvPr id="53" name="Rectangle 52"/>
            <p:cNvSpPr/>
            <p:nvPr/>
          </p:nvSpPr>
          <p:spPr>
            <a:xfrm>
              <a:off x="4192804"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4192803"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t>
              </a:r>
            </a:p>
          </p:txBody>
        </p:sp>
        <p:sp>
          <p:nvSpPr>
            <p:cNvPr id="55" name="TextBox 54"/>
            <p:cNvSpPr txBox="1"/>
            <p:nvPr/>
          </p:nvSpPr>
          <p:spPr>
            <a:xfrm>
              <a:off x="4192804" y="3959821"/>
              <a:ext cx="728431" cy="369332"/>
            </a:xfrm>
            <a:prstGeom prst="rect">
              <a:avLst/>
            </a:prstGeom>
            <a:noFill/>
          </p:spPr>
          <p:txBody>
            <a:bodyPr wrap="square" rtlCol="0">
              <a:spAutoFit/>
            </a:bodyPr>
            <a:lstStyle/>
            <a:p>
              <a:pPr algn="ctr"/>
              <a:r>
                <a:rPr lang="en-US" dirty="0"/>
                <a:t>12.01</a:t>
              </a:r>
            </a:p>
          </p:txBody>
        </p:sp>
        <p:sp>
          <p:nvSpPr>
            <p:cNvPr id="57" name="Rectangle 56"/>
            <p:cNvSpPr/>
            <p:nvPr/>
          </p:nvSpPr>
          <p:spPr>
            <a:xfrm>
              <a:off x="4192804"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0" name="Group 139"/>
          <p:cNvGrpSpPr/>
          <p:nvPr/>
        </p:nvGrpSpPr>
        <p:grpSpPr>
          <a:xfrm>
            <a:off x="3193094" y="1571602"/>
            <a:ext cx="728432" cy="1610923"/>
            <a:chOff x="4943434" y="2718230"/>
            <a:chExt cx="728432" cy="1610923"/>
          </a:xfrm>
        </p:grpSpPr>
        <p:sp>
          <p:nvSpPr>
            <p:cNvPr id="59" name="Rectangle 58"/>
            <p:cNvSpPr/>
            <p:nvPr/>
          </p:nvSpPr>
          <p:spPr>
            <a:xfrm>
              <a:off x="4943435"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p:cNvSpPr txBox="1"/>
            <p:nvPr/>
          </p:nvSpPr>
          <p:spPr>
            <a:xfrm>
              <a:off x="4943434"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t>
              </a:r>
            </a:p>
          </p:txBody>
        </p:sp>
        <p:sp>
          <p:nvSpPr>
            <p:cNvPr id="61" name="TextBox 60"/>
            <p:cNvSpPr txBox="1"/>
            <p:nvPr/>
          </p:nvSpPr>
          <p:spPr>
            <a:xfrm>
              <a:off x="4943435" y="3959821"/>
              <a:ext cx="728431" cy="369332"/>
            </a:xfrm>
            <a:prstGeom prst="rect">
              <a:avLst/>
            </a:prstGeom>
            <a:noFill/>
          </p:spPr>
          <p:txBody>
            <a:bodyPr wrap="square" rtlCol="0">
              <a:spAutoFit/>
            </a:bodyPr>
            <a:lstStyle/>
            <a:p>
              <a:pPr algn="ctr"/>
              <a:r>
                <a:rPr lang="en-US" dirty="0"/>
                <a:t>14.00</a:t>
              </a:r>
            </a:p>
          </p:txBody>
        </p:sp>
        <p:sp>
          <p:nvSpPr>
            <p:cNvPr id="63" name="Rectangle 62"/>
            <p:cNvSpPr/>
            <p:nvPr/>
          </p:nvSpPr>
          <p:spPr>
            <a:xfrm>
              <a:off x="4943435"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1" name="Group 140"/>
          <p:cNvGrpSpPr/>
          <p:nvPr/>
        </p:nvGrpSpPr>
        <p:grpSpPr>
          <a:xfrm>
            <a:off x="3936113" y="1571601"/>
            <a:ext cx="728432" cy="1610923"/>
            <a:chOff x="5686453" y="2718229"/>
            <a:chExt cx="728432" cy="1610923"/>
          </a:xfrm>
        </p:grpSpPr>
        <p:sp>
          <p:nvSpPr>
            <p:cNvPr id="65" name="Rectangle 64"/>
            <p:cNvSpPr/>
            <p:nvPr/>
          </p:nvSpPr>
          <p:spPr>
            <a:xfrm>
              <a:off x="5686454" y="2718229"/>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TextBox 65"/>
            <p:cNvSpPr txBox="1"/>
            <p:nvPr/>
          </p:nvSpPr>
          <p:spPr>
            <a:xfrm>
              <a:off x="5686453" y="314157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a:t>
              </a:r>
            </a:p>
          </p:txBody>
        </p:sp>
        <p:sp>
          <p:nvSpPr>
            <p:cNvPr id="67" name="TextBox 66"/>
            <p:cNvSpPr txBox="1"/>
            <p:nvPr/>
          </p:nvSpPr>
          <p:spPr>
            <a:xfrm>
              <a:off x="5686454" y="3959820"/>
              <a:ext cx="728431" cy="369332"/>
            </a:xfrm>
            <a:prstGeom prst="rect">
              <a:avLst/>
            </a:prstGeom>
            <a:noFill/>
          </p:spPr>
          <p:txBody>
            <a:bodyPr wrap="square" rtlCol="0">
              <a:spAutoFit/>
            </a:bodyPr>
            <a:lstStyle/>
            <a:p>
              <a:pPr algn="ctr"/>
              <a:r>
                <a:rPr lang="en-US" dirty="0"/>
                <a:t>15.99</a:t>
              </a:r>
            </a:p>
          </p:txBody>
        </p:sp>
        <p:sp>
          <p:nvSpPr>
            <p:cNvPr id="69" name="Rectangle 68"/>
            <p:cNvSpPr/>
            <p:nvPr/>
          </p:nvSpPr>
          <p:spPr>
            <a:xfrm>
              <a:off x="5686454" y="3082762"/>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2" name="Group 141"/>
          <p:cNvGrpSpPr/>
          <p:nvPr/>
        </p:nvGrpSpPr>
        <p:grpSpPr>
          <a:xfrm>
            <a:off x="4684622" y="1569200"/>
            <a:ext cx="728432" cy="1610921"/>
            <a:chOff x="6434962" y="2718228"/>
            <a:chExt cx="728432" cy="1610921"/>
          </a:xfrm>
        </p:grpSpPr>
        <p:sp>
          <p:nvSpPr>
            <p:cNvPr id="71" name="Rectangle 70"/>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TextBox 71"/>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F</a:t>
              </a:r>
            </a:p>
          </p:txBody>
        </p:sp>
        <p:sp>
          <p:nvSpPr>
            <p:cNvPr id="73" name="TextBox 72"/>
            <p:cNvSpPr txBox="1"/>
            <p:nvPr/>
          </p:nvSpPr>
          <p:spPr>
            <a:xfrm>
              <a:off x="6434963" y="3959817"/>
              <a:ext cx="728431" cy="369332"/>
            </a:xfrm>
            <a:prstGeom prst="rect">
              <a:avLst/>
            </a:prstGeom>
            <a:noFill/>
          </p:spPr>
          <p:txBody>
            <a:bodyPr wrap="square" rtlCol="0">
              <a:spAutoFit/>
            </a:bodyPr>
            <a:lstStyle/>
            <a:p>
              <a:pPr algn="ctr"/>
              <a:r>
                <a:rPr lang="en-US" dirty="0"/>
                <a:t>18.99</a:t>
              </a:r>
            </a:p>
          </p:txBody>
        </p:sp>
        <p:sp>
          <p:nvSpPr>
            <p:cNvPr id="75" name="Rectangle 74"/>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3" name="Group 142"/>
          <p:cNvGrpSpPr/>
          <p:nvPr/>
        </p:nvGrpSpPr>
        <p:grpSpPr>
          <a:xfrm>
            <a:off x="5429165" y="1569199"/>
            <a:ext cx="728432" cy="1610923"/>
            <a:chOff x="7179505" y="2718228"/>
            <a:chExt cx="728432" cy="1610923"/>
          </a:xfrm>
        </p:grpSpPr>
        <p:sp>
          <p:nvSpPr>
            <p:cNvPr id="77" name="Rectangle 76"/>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TextBox 77"/>
            <p:cNvSpPr txBox="1"/>
            <p:nvPr/>
          </p:nvSpPr>
          <p:spPr>
            <a:xfrm>
              <a:off x="7179505"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Ne</a:t>
              </a:r>
            </a:p>
          </p:txBody>
        </p:sp>
        <p:sp>
          <p:nvSpPr>
            <p:cNvPr id="79" name="TextBox 78"/>
            <p:cNvSpPr txBox="1"/>
            <p:nvPr/>
          </p:nvSpPr>
          <p:spPr>
            <a:xfrm>
              <a:off x="7179506" y="3959819"/>
              <a:ext cx="728431" cy="369332"/>
            </a:xfrm>
            <a:prstGeom prst="rect">
              <a:avLst/>
            </a:prstGeom>
            <a:noFill/>
          </p:spPr>
          <p:txBody>
            <a:bodyPr wrap="square" rtlCol="0">
              <a:spAutoFit/>
            </a:bodyPr>
            <a:lstStyle/>
            <a:p>
              <a:pPr algn="ctr"/>
              <a:r>
                <a:rPr lang="en-US" dirty="0"/>
                <a:t>20.18</a:t>
              </a:r>
            </a:p>
          </p:txBody>
        </p:sp>
        <p:sp>
          <p:nvSpPr>
            <p:cNvPr id="81" name="Rectangle 80"/>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38" name="TextBox 37"/>
          <p:cNvSpPr txBox="1"/>
          <p:nvPr/>
        </p:nvSpPr>
        <p:spPr>
          <a:xfrm>
            <a:off x="185703" y="1581493"/>
            <a:ext cx="757313" cy="369332"/>
          </a:xfrm>
          <a:prstGeom prst="rect">
            <a:avLst/>
          </a:prstGeom>
          <a:noFill/>
        </p:spPr>
        <p:txBody>
          <a:bodyPr wrap="square" rtlCol="0">
            <a:spAutoFit/>
          </a:bodyPr>
          <a:lstStyle/>
          <a:p>
            <a:pPr algn="ctr"/>
            <a:r>
              <a:rPr lang="en-US" dirty="0"/>
              <a:t>3</a:t>
            </a:r>
          </a:p>
        </p:txBody>
      </p:sp>
      <p:sp>
        <p:nvSpPr>
          <p:cNvPr id="44" name="TextBox 43"/>
          <p:cNvSpPr txBox="1"/>
          <p:nvPr/>
        </p:nvSpPr>
        <p:spPr>
          <a:xfrm>
            <a:off x="941201" y="1581492"/>
            <a:ext cx="757313" cy="369332"/>
          </a:xfrm>
          <a:prstGeom prst="rect">
            <a:avLst/>
          </a:prstGeom>
          <a:noFill/>
        </p:spPr>
        <p:txBody>
          <a:bodyPr wrap="square" rtlCol="0">
            <a:spAutoFit/>
          </a:bodyPr>
          <a:lstStyle/>
          <a:p>
            <a:pPr algn="ctr"/>
            <a:r>
              <a:rPr lang="en-US" dirty="0"/>
              <a:t>4</a:t>
            </a:r>
          </a:p>
        </p:txBody>
      </p:sp>
      <p:sp>
        <p:nvSpPr>
          <p:cNvPr id="50" name="TextBox 49"/>
          <p:cNvSpPr txBox="1"/>
          <p:nvPr/>
        </p:nvSpPr>
        <p:spPr>
          <a:xfrm>
            <a:off x="1691832" y="1581492"/>
            <a:ext cx="757313" cy="369332"/>
          </a:xfrm>
          <a:prstGeom prst="rect">
            <a:avLst/>
          </a:prstGeom>
          <a:noFill/>
        </p:spPr>
        <p:txBody>
          <a:bodyPr wrap="square" rtlCol="0">
            <a:spAutoFit/>
          </a:bodyPr>
          <a:lstStyle/>
          <a:p>
            <a:pPr algn="ctr"/>
            <a:r>
              <a:rPr lang="en-US" dirty="0"/>
              <a:t>5</a:t>
            </a:r>
          </a:p>
        </p:txBody>
      </p:sp>
      <p:sp>
        <p:nvSpPr>
          <p:cNvPr id="56" name="TextBox 55"/>
          <p:cNvSpPr txBox="1"/>
          <p:nvPr/>
        </p:nvSpPr>
        <p:spPr>
          <a:xfrm>
            <a:off x="2442463" y="1581491"/>
            <a:ext cx="757313" cy="369332"/>
          </a:xfrm>
          <a:prstGeom prst="rect">
            <a:avLst/>
          </a:prstGeom>
          <a:noFill/>
        </p:spPr>
        <p:txBody>
          <a:bodyPr wrap="square" rtlCol="0">
            <a:spAutoFit/>
          </a:bodyPr>
          <a:lstStyle/>
          <a:p>
            <a:pPr algn="ctr"/>
            <a:r>
              <a:rPr lang="en-US" dirty="0"/>
              <a:t>6</a:t>
            </a:r>
          </a:p>
        </p:txBody>
      </p:sp>
      <p:sp>
        <p:nvSpPr>
          <p:cNvPr id="62" name="TextBox 61"/>
          <p:cNvSpPr txBox="1"/>
          <p:nvPr/>
        </p:nvSpPr>
        <p:spPr>
          <a:xfrm>
            <a:off x="3193094" y="1581491"/>
            <a:ext cx="757313" cy="369332"/>
          </a:xfrm>
          <a:prstGeom prst="rect">
            <a:avLst/>
          </a:prstGeom>
          <a:noFill/>
        </p:spPr>
        <p:txBody>
          <a:bodyPr wrap="square" rtlCol="0">
            <a:spAutoFit/>
          </a:bodyPr>
          <a:lstStyle/>
          <a:p>
            <a:pPr algn="ctr"/>
            <a:r>
              <a:rPr lang="en-US" dirty="0"/>
              <a:t>7</a:t>
            </a:r>
          </a:p>
        </p:txBody>
      </p:sp>
      <p:sp>
        <p:nvSpPr>
          <p:cNvPr id="68" name="TextBox 67"/>
          <p:cNvSpPr txBox="1"/>
          <p:nvPr/>
        </p:nvSpPr>
        <p:spPr>
          <a:xfrm>
            <a:off x="3936113" y="1581490"/>
            <a:ext cx="757313" cy="369332"/>
          </a:xfrm>
          <a:prstGeom prst="rect">
            <a:avLst/>
          </a:prstGeom>
          <a:noFill/>
        </p:spPr>
        <p:txBody>
          <a:bodyPr wrap="square" rtlCol="0">
            <a:spAutoFit/>
          </a:bodyPr>
          <a:lstStyle/>
          <a:p>
            <a:pPr algn="ctr"/>
            <a:r>
              <a:rPr lang="en-US" dirty="0"/>
              <a:t>8</a:t>
            </a:r>
          </a:p>
        </p:txBody>
      </p:sp>
      <p:sp>
        <p:nvSpPr>
          <p:cNvPr id="74" name="TextBox 73"/>
          <p:cNvSpPr txBox="1"/>
          <p:nvPr/>
        </p:nvSpPr>
        <p:spPr>
          <a:xfrm>
            <a:off x="4684622" y="1581489"/>
            <a:ext cx="757313" cy="369332"/>
          </a:xfrm>
          <a:prstGeom prst="rect">
            <a:avLst/>
          </a:prstGeom>
          <a:noFill/>
        </p:spPr>
        <p:txBody>
          <a:bodyPr wrap="square" rtlCol="0">
            <a:spAutoFit/>
          </a:bodyPr>
          <a:lstStyle/>
          <a:p>
            <a:pPr algn="ctr"/>
            <a:r>
              <a:rPr lang="en-US" dirty="0"/>
              <a:t>9</a:t>
            </a:r>
          </a:p>
        </p:txBody>
      </p:sp>
      <p:sp>
        <p:nvSpPr>
          <p:cNvPr id="80" name="TextBox 79"/>
          <p:cNvSpPr txBox="1"/>
          <p:nvPr/>
        </p:nvSpPr>
        <p:spPr>
          <a:xfrm>
            <a:off x="5429165" y="1581489"/>
            <a:ext cx="757313" cy="369332"/>
          </a:xfrm>
          <a:prstGeom prst="rect">
            <a:avLst/>
          </a:prstGeom>
          <a:noFill/>
        </p:spPr>
        <p:txBody>
          <a:bodyPr wrap="square" rtlCol="0">
            <a:spAutoFit/>
          </a:bodyPr>
          <a:lstStyle/>
          <a:p>
            <a:pPr algn="ctr"/>
            <a:r>
              <a:rPr lang="en-US" dirty="0"/>
              <a:t>10</a:t>
            </a:r>
          </a:p>
        </p:txBody>
      </p:sp>
      <p:sp>
        <p:nvSpPr>
          <p:cNvPr id="118" name="Rectangle 117"/>
          <p:cNvSpPr/>
          <p:nvPr/>
        </p:nvSpPr>
        <p:spPr>
          <a:xfrm>
            <a:off x="5428085" y="1571097"/>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Rectangle 118"/>
          <p:cNvSpPr/>
          <p:nvPr/>
        </p:nvSpPr>
        <p:spPr>
          <a:xfrm>
            <a:off x="183973" y="1571098"/>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1" name="Rectangle 100"/>
          <p:cNvSpPr/>
          <p:nvPr/>
        </p:nvSpPr>
        <p:spPr>
          <a:xfrm>
            <a:off x="939719" y="1578942"/>
            <a:ext cx="728431"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Rectangle 113"/>
          <p:cNvSpPr/>
          <p:nvPr/>
        </p:nvSpPr>
        <p:spPr>
          <a:xfrm>
            <a:off x="1691777" y="1574141"/>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Rectangle 124"/>
          <p:cNvSpPr/>
          <p:nvPr/>
        </p:nvSpPr>
        <p:spPr>
          <a:xfrm>
            <a:off x="2436630" y="1570594"/>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Rectangle 126"/>
          <p:cNvSpPr/>
          <p:nvPr/>
        </p:nvSpPr>
        <p:spPr>
          <a:xfrm>
            <a:off x="3181737" y="1576687"/>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Rectangle 128"/>
          <p:cNvSpPr/>
          <p:nvPr/>
        </p:nvSpPr>
        <p:spPr>
          <a:xfrm>
            <a:off x="3947794" y="1573237"/>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ectangle 158"/>
          <p:cNvSpPr/>
          <p:nvPr/>
        </p:nvSpPr>
        <p:spPr>
          <a:xfrm>
            <a:off x="4686511" y="1577650"/>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44" name="Group 143"/>
          <p:cNvGrpSpPr/>
          <p:nvPr/>
        </p:nvGrpSpPr>
        <p:grpSpPr>
          <a:xfrm>
            <a:off x="183973" y="3218646"/>
            <a:ext cx="728432" cy="1610923"/>
            <a:chOff x="7930136" y="2718227"/>
            <a:chExt cx="728432" cy="1610923"/>
          </a:xfrm>
        </p:grpSpPr>
        <p:sp>
          <p:nvSpPr>
            <p:cNvPr id="83" name="Rectangle 82"/>
            <p:cNvSpPr/>
            <p:nvPr/>
          </p:nvSpPr>
          <p:spPr>
            <a:xfrm>
              <a:off x="7930137"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p:cNvSpPr txBox="1"/>
            <p:nvPr/>
          </p:nvSpPr>
          <p:spPr>
            <a:xfrm>
              <a:off x="7930136" y="3141569"/>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a:t>
              </a:r>
            </a:p>
          </p:txBody>
        </p:sp>
        <p:sp>
          <p:nvSpPr>
            <p:cNvPr id="85" name="TextBox 84"/>
            <p:cNvSpPr txBox="1"/>
            <p:nvPr/>
          </p:nvSpPr>
          <p:spPr>
            <a:xfrm>
              <a:off x="7930137" y="3959818"/>
              <a:ext cx="728431" cy="369332"/>
            </a:xfrm>
            <a:prstGeom prst="rect">
              <a:avLst/>
            </a:prstGeom>
            <a:noFill/>
          </p:spPr>
          <p:txBody>
            <a:bodyPr wrap="square" rtlCol="0">
              <a:spAutoFit/>
            </a:bodyPr>
            <a:lstStyle/>
            <a:p>
              <a:pPr algn="ctr"/>
              <a:r>
                <a:rPr lang="en-US" dirty="0"/>
                <a:t>22.99</a:t>
              </a:r>
            </a:p>
          </p:txBody>
        </p:sp>
        <p:sp>
          <p:nvSpPr>
            <p:cNvPr id="87" name="Rectangle 86"/>
            <p:cNvSpPr/>
            <p:nvPr/>
          </p:nvSpPr>
          <p:spPr>
            <a:xfrm>
              <a:off x="7930137"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5" name="Group 144"/>
          <p:cNvGrpSpPr/>
          <p:nvPr/>
        </p:nvGrpSpPr>
        <p:grpSpPr>
          <a:xfrm>
            <a:off x="926580" y="3221046"/>
            <a:ext cx="758657" cy="1610923"/>
            <a:chOff x="8672743" y="2718227"/>
            <a:chExt cx="758657" cy="1610923"/>
          </a:xfrm>
        </p:grpSpPr>
        <p:sp>
          <p:nvSpPr>
            <p:cNvPr id="89" name="Rectangle 88"/>
            <p:cNvSpPr/>
            <p:nvPr/>
          </p:nvSpPr>
          <p:spPr>
            <a:xfrm>
              <a:off x="8682269"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TextBox 89"/>
            <p:cNvSpPr txBox="1"/>
            <p:nvPr/>
          </p:nvSpPr>
          <p:spPr>
            <a:xfrm>
              <a:off x="8672743" y="3179173"/>
              <a:ext cx="75865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Mg</a:t>
              </a:r>
            </a:p>
          </p:txBody>
        </p:sp>
        <p:sp>
          <p:nvSpPr>
            <p:cNvPr id="91" name="TextBox 90"/>
            <p:cNvSpPr txBox="1"/>
            <p:nvPr/>
          </p:nvSpPr>
          <p:spPr>
            <a:xfrm>
              <a:off x="8682269" y="3959818"/>
              <a:ext cx="728431" cy="369332"/>
            </a:xfrm>
            <a:prstGeom prst="rect">
              <a:avLst/>
            </a:prstGeom>
            <a:noFill/>
          </p:spPr>
          <p:txBody>
            <a:bodyPr wrap="square" rtlCol="0">
              <a:spAutoFit/>
            </a:bodyPr>
            <a:lstStyle/>
            <a:p>
              <a:pPr algn="ctr"/>
              <a:r>
                <a:rPr lang="en-US" dirty="0"/>
                <a:t>24.30</a:t>
              </a:r>
            </a:p>
          </p:txBody>
        </p:sp>
        <p:sp>
          <p:nvSpPr>
            <p:cNvPr id="93" name="Rectangle 92"/>
            <p:cNvSpPr/>
            <p:nvPr/>
          </p:nvSpPr>
          <p:spPr>
            <a:xfrm>
              <a:off x="8682269"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6" name="Group 145"/>
          <p:cNvGrpSpPr/>
          <p:nvPr/>
        </p:nvGrpSpPr>
        <p:grpSpPr>
          <a:xfrm>
            <a:off x="1689700" y="3218646"/>
            <a:ext cx="728432" cy="1610923"/>
            <a:chOff x="9435863" y="2713426"/>
            <a:chExt cx="728432" cy="1610923"/>
          </a:xfrm>
        </p:grpSpPr>
        <p:sp>
          <p:nvSpPr>
            <p:cNvPr id="96" name="Rectangle 95"/>
            <p:cNvSpPr/>
            <p:nvPr/>
          </p:nvSpPr>
          <p:spPr>
            <a:xfrm>
              <a:off x="9435864" y="2713426"/>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TextBox 96"/>
            <p:cNvSpPr txBox="1"/>
            <p:nvPr/>
          </p:nvSpPr>
          <p:spPr>
            <a:xfrm>
              <a:off x="9435863" y="3139447"/>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Al</a:t>
              </a:r>
            </a:p>
          </p:txBody>
        </p:sp>
        <p:sp>
          <p:nvSpPr>
            <p:cNvPr id="98" name="TextBox 97"/>
            <p:cNvSpPr txBox="1"/>
            <p:nvPr/>
          </p:nvSpPr>
          <p:spPr>
            <a:xfrm>
              <a:off x="9435864" y="3955017"/>
              <a:ext cx="728431" cy="369332"/>
            </a:xfrm>
            <a:prstGeom prst="rect">
              <a:avLst/>
            </a:prstGeom>
            <a:noFill/>
          </p:spPr>
          <p:txBody>
            <a:bodyPr wrap="square" rtlCol="0">
              <a:spAutoFit/>
            </a:bodyPr>
            <a:lstStyle/>
            <a:p>
              <a:pPr algn="ctr"/>
              <a:r>
                <a:rPr lang="en-US" dirty="0"/>
                <a:t>26.98</a:t>
              </a:r>
            </a:p>
          </p:txBody>
        </p:sp>
        <p:sp>
          <p:nvSpPr>
            <p:cNvPr id="100" name="Rectangle 99"/>
            <p:cNvSpPr/>
            <p:nvPr/>
          </p:nvSpPr>
          <p:spPr>
            <a:xfrm>
              <a:off x="9435864" y="3077959"/>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7" name="Group 146"/>
          <p:cNvGrpSpPr/>
          <p:nvPr/>
        </p:nvGrpSpPr>
        <p:grpSpPr>
          <a:xfrm>
            <a:off x="2442244" y="3213844"/>
            <a:ext cx="728432" cy="1610923"/>
            <a:chOff x="10188407" y="2711025"/>
            <a:chExt cx="728432" cy="1610923"/>
          </a:xfrm>
        </p:grpSpPr>
        <p:sp>
          <p:nvSpPr>
            <p:cNvPr id="102" name="Rectangle 101"/>
            <p:cNvSpPr/>
            <p:nvPr/>
          </p:nvSpPr>
          <p:spPr>
            <a:xfrm>
              <a:off x="10188408" y="2711025"/>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TextBox 102"/>
            <p:cNvSpPr txBox="1"/>
            <p:nvPr/>
          </p:nvSpPr>
          <p:spPr>
            <a:xfrm>
              <a:off x="10188407" y="313784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Si</a:t>
              </a:r>
            </a:p>
          </p:txBody>
        </p:sp>
        <p:sp>
          <p:nvSpPr>
            <p:cNvPr id="104" name="TextBox 103"/>
            <p:cNvSpPr txBox="1"/>
            <p:nvPr/>
          </p:nvSpPr>
          <p:spPr>
            <a:xfrm>
              <a:off x="10188408" y="3952616"/>
              <a:ext cx="728431" cy="369332"/>
            </a:xfrm>
            <a:prstGeom prst="rect">
              <a:avLst/>
            </a:prstGeom>
            <a:noFill/>
          </p:spPr>
          <p:txBody>
            <a:bodyPr wrap="square" rtlCol="0">
              <a:spAutoFit/>
            </a:bodyPr>
            <a:lstStyle/>
            <a:p>
              <a:pPr algn="ctr"/>
              <a:r>
                <a:rPr lang="en-US" dirty="0"/>
                <a:t>28.08</a:t>
              </a:r>
            </a:p>
          </p:txBody>
        </p:sp>
        <p:sp>
          <p:nvSpPr>
            <p:cNvPr id="106" name="Rectangle 105"/>
            <p:cNvSpPr/>
            <p:nvPr/>
          </p:nvSpPr>
          <p:spPr>
            <a:xfrm>
              <a:off x="10188408" y="3075558"/>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8" name="Group 147"/>
          <p:cNvGrpSpPr/>
          <p:nvPr/>
        </p:nvGrpSpPr>
        <p:grpSpPr>
          <a:xfrm>
            <a:off x="3195092" y="3213882"/>
            <a:ext cx="728432" cy="1610923"/>
            <a:chOff x="10941255" y="2706301"/>
            <a:chExt cx="728432" cy="1610923"/>
          </a:xfrm>
        </p:grpSpPr>
        <p:sp>
          <p:nvSpPr>
            <p:cNvPr id="108" name="Rectangle 107"/>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TextBox 108"/>
            <p:cNvSpPr txBox="1"/>
            <p:nvPr/>
          </p:nvSpPr>
          <p:spPr>
            <a:xfrm>
              <a:off x="10941255" y="313029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a:t>
              </a:r>
            </a:p>
          </p:txBody>
        </p:sp>
        <p:sp>
          <p:nvSpPr>
            <p:cNvPr id="110" name="TextBox 109"/>
            <p:cNvSpPr txBox="1"/>
            <p:nvPr/>
          </p:nvSpPr>
          <p:spPr>
            <a:xfrm>
              <a:off x="10941256" y="3947892"/>
              <a:ext cx="728431" cy="369332"/>
            </a:xfrm>
            <a:prstGeom prst="rect">
              <a:avLst/>
            </a:prstGeom>
            <a:noFill/>
          </p:spPr>
          <p:txBody>
            <a:bodyPr wrap="square" rtlCol="0">
              <a:spAutoFit/>
            </a:bodyPr>
            <a:lstStyle/>
            <a:p>
              <a:pPr algn="ctr"/>
              <a:r>
                <a:rPr lang="en-US" dirty="0"/>
                <a:t>30.98</a:t>
              </a:r>
            </a:p>
          </p:txBody>
        </p:sp>
        <p:sp>
          <p:nvSpPr>
            <p:cNvPr id="112" name="Rectangle 111"/>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86" name="TextBox 85"/>
          <p:cNvSpPr txBox="1"/>
          <p:nvPr/>
        </p:nvSpPr>
        <p:spPr>
          <a:xfrm>
            <a:off x="183973" y="3230935"/>
            <a:ext cx="757313" cy="369332"/>
          </a:xfrm>
          <a:prstGeom prst="rect">
            <a:avLst/>
          </a:prstGeom>
          <a:noFill/>
        </p:spPr>
        <p:txBody>
          <a:bodyPr wrap="square" rtlCol="0">
            <a:spAutoFit/>
          </a:bodyPr>
          <a:lstStyle/>
          <a:p>
            <a:pPr algn="ctr"/>
            <a:r>
              <a:rPr lang="en-US" dirty="0"/>
              <a:t>11</a:t>
            </a:r>
          </a:p>
        </p:txBody>
      </p:sp>
      <p:sp>
        <p:nvSpPr>
          <p:cNvPr id="92" name="TextBox 91"/>
          <p:cNvSpPr txBox="1"/>
          <p:nvPr/>
        </p:nvSpPr>
        <p:spPr>
          <a:xfrm>
            <a:off x="936105" y="3230935"/>
            <a:ext cx="757314" cy="369332"/>
          </a:xfrm>
          <a:prstGeom prst="rect">
            <a:avLst/>
          </a:prstGeom>
          <a:noFill/>
        </p:spPr>
        <p:txBody>
          <a:bodyPr wrap="square" rtlCol="0">
            <a:spAutoFit/>
          </a:bodyPr>
          <a:lstStyle/>
          <a:p>
            <a:pPr algn="ctr"/>
            <a:r>
              <a:rPr lang="en-US" dirty="0"/>
              <a:t>12</a:t>
            </a:r>
          </a:p>
        </p:txBody>
      </p:sp>
      <p:sp>
        <p:nvSpPr>
          <p:cNvPr id="99" name="TextBox 98"/>
          <p:cNvSpPr txBox="1"/>
          <p:nvPr/>
        </p:nvSpPr>
        <p:spPr>
          <a:xfrm>
            <a:off x="1689700" y="3226134"/>
            <a:ext cx="757313" cy="369332"/>
          </a:xfrm>
          <a:prstGeom prst="rect">
            <a:avLst/>
          </a:prstGeom>
          <a:noFill/>
        </p:spPr>
        <p:txBody>
          <a:bodyPr wrap="square" rtlCol="0">
            <a:spAutoFit/>
          </a:bodyPr>
          <a:lstStyle/>
          <a:p>
            <a:pPr algn="ctr"/>
            <a:r>
              <a:rPr lang="en-US" dirty="0"/>
              <a:t>13</a:t>
            </a:r>
          </a:p>
        </p:txBody>
      </p:sp>
      <p:sp>
        <p:nvSpPr>
          <p:cNvPr id="105" name="TextBox 104"/>
          <p:cNvSpPr txBox="1"/>
          <p:nvPr/>
        </p:nvSpPr>
        <p:spPr>
          <a:xfrm>
            <a:off x="2442244" y="3223733"/>
            <a:ext cx="757313" cy="369332"/>
          </a:xfrm>
          <a:prstGeom prst="rect">
            <a:avLst/>
          </a:prstGeom>
          <a:noFill/>
        </p:spPr>
        <p:txBody>
          <a:bodyPr wrap="square" rtlCol="0">
            <a:spAutoFit/>
          </a:bodyPr>
          <a:lstStyle/>
          <a:p>
            <a:pPr algn="ctr"/>
            <a:r>
              <a:rPr lang="en-US" dirty="0"/>
              <a:t>14</a:t>
            </a:r>
          </a:p>
        </p:txBody>
      </p:sp>
      <p:sp>
        <p:nvSpPr>
          <p:cNvPr id="111" name="TextBox 110"/>
          <p:cNvSpPr txBox="1"/>
          <p:nvPr/>
        </p:nvSpPr>
        <p:spPr>
          <a:xfrm>
            <a:off x="3195092" y="3214246"/>
            <a:ext cx="757313" cy="369332"/>
          </a:xfrm>
          <a:prstGeom prst="rect">
            <a:avLst/>
          </a:prstGeom>
          <a:noFill/>
        </p:spPr>
        <p:txBody>
          <a:bodyPr wrap="square" rtlCol="0">
            <a:spAutoFit/>
          </a:bodyPr>
          <a:lstStyle/>
          <a:p>
            <a:pPr algn="ctr"/>
            <a:r>
              <a:rPr lang="en-US" dirty="0"/>
              <a:t>15</a:t>
            </a:r>
          </a:p>
        </p:txBody>
      </p:sp>
      <p:sp>
        <p:nvSpPr>
          <p:cNvPr id="120" name="Rectangle 119"/>
          <p:cNvSpPr/>
          <p:nvPr/>
        </p:nvSpPr>
        <p:spPr>
          <a:xfrm>
            <a:off x="190343" y="3220545"/>
            <a:ext cx="728431" cy="160612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Rectangle 112"/>
          <p:cNvSpPr/>
          <p:nvPr/>
        </p:nvSpPr>
        <p:spPr>
          <a:xfrm>
            <a:off x="946090" y="3228389"/>
            <a:ext cx="714730" cy="1606122"/>
          </a:xfrm>
          <a:prstGeom prst="rect">
            <a:avLst/>
          </a:prstGeom>
          <a:solidFill>
            <a:srgbClr val="66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Rectangle 114"/>
          <p:cNvSpPr/>
          <p:nvPr/>
        </p:nvSpPr>
        <p:spPr>
          <a:xfrm>
            <a:off x="1698147" y="3213197"/>
            <a:ext cx="728431" cy="1606122"/>
          </a:xfrm>
          <a:prstGeom prst="rect">
            <a:avLst/>
          </a:pr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6" name="Group 115"/>
          <p:cNvGrpSpPr/>
          <p:nvPr/>
        </p:nvGrpSpPr>
        <p:grpSpPr>
          <a:xfrm>
            <a:off x="3939156" y="3209908"/>
            <a:ext cx="733200" cy="1610923"/>
            <a:chOff x="10936487" y="2706301"/>
            <a:chExt cx="733200" cy="1610923"/>
          </a:xfrm>
        </p:grpSpPr>
        <p:sp>
          <p:nvSpPr>
            <p:cNvPr id="117" name="Rectangle 116"/>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TextBox 120"/>
            <p:cNvSpPr txBox="1"/>
            <p:nvPr/>
          </p:nvSpPr>
          <p:spPr>
            <a:xfrm>
              <a:off x="10936487" y="3134266"/>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a:t>
              </a:r>
            </a:p>
          </p:txBody>
        </p:sp>
        <p:sp>
          <p:nvSpPr>
            <p:cNvPr id="122" name="TextBox 121"/>
            <p:cNvSpPr txBox="1"/>
            <p:nvPr/>
          </p:nvSpPr>
          <p:spPr>
            <a:xfrm>
              <a:off x="10941256" y="3947892"/>
              <a:ext cx="728431" cy="369332"/>
            </a:xfrm>
            <a:prstGeom prst="rect">
              <a:avLst/>
            </a:prstGeom>
            <a:noFill/>
          </p:spPr>
          <p:txBody>
            <a:bodyPr wrap="square" rtlCol="0">
              <a:spAutoFit/>
            </a:bodyPr>
            <a:lstStyle/>
            <a:p>
              <a:pPr algn="ctr"/>
              <a:r>
                <a:rPr lang="en-US" dirty="0"/>
                <a:t>32.07</a:t>
              </a:r>
            </a:p>
          </p:txBody>
        </p:sp>
        <p:sp>
          <p:nvSpPr>
            <p:cNvPr id="123" name="Rectangle 122"/>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24" name="TextBox 123"/>
          <p:cNvSpPr txBox="1"/>
          <p:nvPr/>
        </p:nvSpPr>
        <p:spPr>
          <a:xfrm>
            <a:off x="3943924" y="3210272"/>
            <a:ext cx="757313" cy="369332"/>
          </a:xfrm>
          <a:prstGeom prst="rect">
            <a:avLst/>
          </a:prstGeom>
          <a:noFill/>
        </p:spPr>
        <p:txBody>
          <a:bodyPr wrap="square" rtlCol="0">
            <a:spAutoFit/>
          </a:bodyPr>
          <a:lstStyle/>
          <a:p>
            <a:pPr algn="ctr"/>
            <a:r>
              <a:rPr lang="en-US" dirty="0"/>
              <a:t>16</a:t>
            </a:r>
          </a:p>
        </p:txBody>
      </p:sp>
      <p:sp>
        <p:nvSpPr>
          <p:cNvPr id="126" name="Rectangle 125"/>
          <p:cNvSpPr/>
          <p:nvPr/>
        </p:nvSpPr>
        <p:spPr>
          <a:xfrm>
            <a:off x="2437372" y="3220041"/>
            <a:ext cx="728431" cy="160612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Rectangle 127"/>
          <p:cNvSpPr/>
          <p:nvPr/>
        </p:nvSpPr>
        <p:spPr>
          <a:xfrm>
            <a:off x="3188107" y="3221371"/>
            <a:ext cx="728431" cy="1606122"/>
          </a:xfrm>
          <a:prstGeom prst="rect">
            <a:avLst/>
          </a:prstGeom>
          <a:solidFill>
            <a:srgbClr val="CA6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Rectangle 129"/>
          <p:cNvSpPr/>
          <p:nvPr/>
        </p:nvSpPr>
        <p:spPr>
          <a:xfrm>
            <a:off x="3943773" y="3217921"/>
            <a:ext cx="728431" cy="1606122"/>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1" name="Group 130"/>
          <p:cNvGrpSpPr/>
          <p:nvPr/>
        </p:nvGrpSpPr>
        <p:grpSpPr>
          <a:xfrm>
            <a:off x="4694321" y="3217809"/>
            <a:ext cx="728432" cy="1610921"/>
            <a:chOff x="6434962" y="2718228"/>
            <a:chExt cx="728432" cy="1610921"/>
          </a:xfrm>
        </p:grpSpPr>
        <p:sp>
          <p:nvSpPr>
            <p:cNvPr id="132" name="Rectangle 131"/>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TextBox 132"/>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Cl</a:t>
              </a:r>
            </a:p>
          </p:txBody>
        </p:sp>
        <p:sp>
          <p:nvSpPr>
            <p:cNvPr id="149" name="TextBox 148"/>
            <p:cNvSpPr txBox="1"/>
            <p:nvPr/>
          </p:nvSpPr>
          <p:spPr>
            <a:xfrm>
              <a:off x="6434963" y="3959817"/>
              <a:ext cx="728431" cy="369332"/>
            </a:xfrm>
            <a:prstGeom prst="rect">
              <a:avLst/>
            </a:prstGeom>
            <a:noFill/>
          </p:spPr>
          <p:txBody>
            <a:bodyPr wrap="square" rtlCol="0">
              <a:spAutoFit/>
            </a:bodyPr>
            <a:lstStyle/>
            <a:p>
              <a:pPr algn="ctr"/>
              <a:r>
                <a:rPr lang="en-US" dirty="0"/>
                <a:t>35.45</a:t>
              </a:r>
            </a:p>
          </p:txBody>
        </p:sp>
        <p:sp>
          <p:nvSpPr>
            <p:cNvPr id="150" name="Rectangle 149"/>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51" name="Group 150"/>
          <p:cNvGrpSpPr/>
          <p:nvPr/>
        </p:nvGrpSpPr>
        <p:grpSpPr>
          <a:xfrm>
            <a:off x="5438864" y="3217809"/>
            <a:ext cx="728432" cy="1610923"/>
            <a:chOff x="7179505" y="2718228"/>
            <a:chExt cx="728432" cy="1610923"/>
          </a:xfrm>
        </p:grpSpPr>
        <p:sp>
          <p:nvSpPr>
            <p:cNvPr id="152" name="Rectangle 151"/>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TextBox 152"/>
            <p:cNvSpPr txBox="1"/>
            <p:nvPr/>
          </p:nvSpPr>
          <p:spPr>
            <a:xfrm>
              <a:off x="7179505" y="3141570"/>
              <a:ext cx="728432"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Ar</a:t>
              </a:r>
              <a:endParaRPr lang="en-US" sz="3600" dirty="0">
                <a:latin typeface="Times New Roman" panose="02020603050405020304" pitchFamily="18" charset="0"/>
                <a:cs typeface="Times New Roman" panose="02020603050405020304" pitchFamily="18" charset="0"/>
              </a:endParaRPr>
            </a:p>
          </p:txBody>
        </p:sp>
        <p:sp>
          <p:nvSpPr>
            <p:cNvPr id="154" name="TextBox 153"/>
            <p:cNvSpPr txBox="1"/>
            <p:nvPr/>
          </p:nvSpPr>
          <p:spPr>
            <a:xfrm>
              <a:off x="7179506" y="3959819"/>
              <a:ext cx="728431" cy="369332"/>
            </a:xfrm>
            <a:prstGeom prst="rect">
              <a:avLst/>
            </a:prstGeom>
            <a:noFill/>
          </p:spPr>
          <p:txBody>
            <a:bodyPr wrap="square" rtlCol="0">
              <a:spAutoFit/>
            </a:bodyPr>
            <a:lstStyle/>
            <a:p>
              <a:pPr algn="ctr"/>
              <a:r>
                <a:rPr lang="en-US" dirty="0"/>
                <a:t>39.95</a:t>
              </a:r>
            </a:p>
          </p:txBody>
        </p:sp>
        <p:sp>
          <p:nvSpPr>
            <p:cNvPr id="155" name="Rectangle 154"/>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56" name="TextBox 155"/>
          <p:cNvSpPr txBox="1"/>
          <p:nvPr/>
        </p:nvSpPr>
        <p:spPr>
          <a:xfrm>
            <a:off x="4694321" y="3227698"/>
            <a:ext cx="757313" cy="369332"/>
          </a:xfrm>
          <a:prstGeom prst="rect">
            <a:avLst/>
          </a:prstGeom>
          <a:noFill/>
        </p:spPr>
        <p:txBody>
          <a:bodyPr wrap="square" rtlCol="0">
            <a:spAutoFit/>
          </a:bodyPr>
          <a:lstStyle/>
          <a:p>
            <a:pPr algn="ctr"/>
            <a:r>
              <a:rPr lang="en-US" dirty="0"/>
              <a:t>17</a:t>
            </a:r>
          </a:p>
        </p:txBody>
      </p:sp>
      <p:sp>
        <p:nvSpPr>
          <p:cNvPr id="157" name="TextBox 156"/>
          <p:cNvSpPr txBox="1"/>
          <p:nvPr/>
        </p:nvSpPr>
        <p:spPr>
          <a:xfrm>
            <a:off x="5438864" y="3227698"/>
            <a:ext cx="757313" cy="369332"/>
          </a:xfrm>
          <a:prstGeom prst="rect">
            <a:avLst/>
          </a:prstGeom>
          <a:noFill/>
        </p:spPr>
        <p:txBody>
          <a:bodyPr wrap="square" rtlCol="0">
            <a:spAutoFit/>
          </a:bodyPr>
          <a:lstStyle/>
          <a:p>
            <a:pPr algn="ctr"/>
            <a:r>
              <a:rPr lang="en-US" dirty="0"/>
              <a:t>18</a:t>
            </a:r>
          </a:p>
        </p:txBody>
      </p:sp>
      <p:sp>
        <p:nvSpPr>
          <p:cNvPr id="158" name="Rectangle 157"/>
          <p:cNvSpPr/>
          <p:nvPr/>
        </p:nvSpPr>
        <p:spPr>
          <a:xfrm>
            <a:off x="5437784" y="3217306"/>
            <a:ext cx="728431" cy="16061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0" name="Rectangle 159"/>
          <p:cNvSpPr/>
          <p:nvPr/>
        </p:nvSpPr>
        <p:spPr>
          <a:xfrm>
            <a:off x="4702632" y="3211718"/>
            <a:ext cx="728431" cy="1606122"/>
          </a:xfrm>
          <a:prstGeom prst="rect">
            <a:avLst/>
          </a:prstGeom>
          <a:solidFill>
            <a:srgbClr val="008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Left Brace 5"/>
          <p:cNvSpPr/>
          <p:nvPr/>
        </p:nvSpPr>
        <p:spPr>
          <a:xfrm rot="5400000">
            <a:off x="2877464" y="-1760500"/>
            <a:ext cx="591135" cy="5965377"/>
          </a:xfrm>
          <a:prstGeom prst="leftBrace">
            <a:avLst/>
          </a:prstGeom>
          <a:ln w="28575">
            <a:solidFill>
              <a:srgbClr val="7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4" name="Picture 133"/>
          <p:cNvPicPr>
            <a:picLocks noChangeAspect="1"/>
          </p:cNvPicPr>
          <p:nvPr/>
        </p:nvPicPr>
        <p:blipFill>
          <a:blip r:embed="rId3"/>
          <a:stretch>
            <a:fillRect/>
          </a:stretch>
        </p:blipFill>
        <p:spPr>
          <a:xfrm>
            <a:off x="1521373" y="-171218"/>
            <a:ext cx="3273836" cy="1286367"/>
          </a:xfrm>
          <a:prstGeom prst="rect">
            <a:avLst/>
          </a:prstGeom>
        </p:spPr>
      </p:pic>
    </p:spTree>
    <p:extLst>
      <p:ext uri="{BB962C8B-B14F-4D97-AF65-F5344CB8AC3E}">
        <p14:creationId xmlns:p14="http://schemas.microsoft.com/office/powerpoint/2010/main" val="13871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grpId="0" nodeType="afterEffect">
                                  <p:stCondLst>
                                    <p:cond delay="250"/>
                                  </p:stCondLst>
                                  <p:childTnLst>
                                    <p:anim calcmode="lin" valueType="num">
                                      <p:cBhvr>
                                        <p:cTn id="6" dur="150"/>
                                        <p:tgtEl>
                                          <p:spTgt spid="118"/>
                                        </p:tgtEl>
                                        <p:attrNameLst>
                                          <p:attrName>ppt_w</p:attrName>
                                        </p:attrNameLst>
                                      </p:cBhvr>
                                      <p:tavLst>
                                        <p:tav tm="0">
                                          <p:val>
                                            <p:strVal val="ppt_w"/>
                                          </p:val>
                                        </p:tav>
                                        <p:tav tm="100000">
                                          <p:val>
                                            <p:fltVal val="0"/>
                                          </p:val>
                                        </p:tav>
                                      </p:tavLst>
                                    </p:anim>
                                    <p:anim calcmode="lin" valueType="num">
                                      <p:cBhvr>
                                        <p:cTn id="7" dur="150"/>
                                        <p:tgtEl>
                                          <p:spTgt spid="118"/>
                                        </p:tgtEl>
                                        <p:attrNameLst>
                                          <p:attrName>ppt_h</p:attrName>
                                        </p:attrNameLst>
                                      </p:cBhvr>
                                      <p:tavLst>
                                        <p:tav tm="0">
                                          <p:val>
                                            <p:strVal val="ppt_h"/>
                                          </p:val>
                                        </p:tav>
                                        <p:tav tm="100000">
                                          <p:val>
                                            <p:strVal val="ppt_h"/>
                                          </p:val>
                                        </p:tav>
                                      </p:tavLst>
                                    </p:anim>
                                    <p:set>
                                      <p:cBhvr>
                                        <p:cTn id="8" dur="1" fill="hold">
                                          <p:stCondLst>
                                            <p:cond delay="149"/>
                                          </p:stCondLst>
                                        </p:cTn>
                                        <p:tgtEl>
                                          <p:spTgt spid="118"/>
                                        </p:tgtEl>
                                        <p:attrNameLst>
                                          <p:attrName>style.visibility</p:attrName>
                                        </p:attrNameLst>
                                      </p:cBhvr>
                                      <p:to>
                                        <p:strVal val="hidden"/>
                                      </p:to>
                                    </p:set>
                                  </p:childTnLst>
                                </p:cTn>
                              </p:par>
                              <p:par>
                                <p:cTn id="9" presetID="17" presetClass="exit" presetSubtype="10" fill="hold" grpId="0" nodeType="withEffect">
                                  <p:stCondLst>
                                    <p:cond delay="250"/>
                                  </p:stCondLst>
                                  <p:childTnLst>
                                    <p:anim calcmode="lin" valueType="num">
                                      <p:cBhvr>
                                        <p:cTn id="10" dur="150"/>
                                        <p:tgtEl>
                                          <p:spTgt spid="158"/>
                                        </p:tgtEl>
                                        <p:attrNameLst>
                                          <p:attrName>ppt_w</p:attrName>
                                        </p:attrNameLst>
                                      </p:cBhvr>
                                      <p:tavLst>
                                        <p:tav tm="0">
                                          <p:val>
                                            <p:strVal val="ppt_w"/>
                                          </p:val>
                                        </p:tav>
                                        <p:tav tm="100000">
                                          <p:val>
                                            <p:fltVal val="0"/>
                                          </p:val>
                                        </p:tav>
                                      </p:tavLst>
                                    </p:anim>
                                    <p:anim calcmode="lin" valueType="num">
                                      <p:cBhvr>
                                        <p:cTn id="11" dur="150"/>
                                        <p:tgtEl>
                                          <p:spTgt spid="158"/>
                                        </p:tgtEl>
                                        <p:attrNameLst>
                                          <p:attrName>ppt_h</p:attrName>
                                        </p:attrNameLst>
                                      </p:cBhvr>
                                      <p:tavLst>
                                        <p:tav tm="0">
                                          <p:val>
                                            <p:strVal val="ppt_h"/>
                                          </p:val>
                                        </p:tav>
                                        <p:tav tm="100000">
                                          <p:val>
                                            <p:strVal val="ppt_h"/>
                                          </p:val>
                                        </p:tav>
                                      </p:tavLst>
                                    </p:anim>
                                    <p:set>
                                      <p:cBhvr>
                                        <p:cTn id="12" dur="1" fill="hold">
                                          <p:stCondLst>
                                            <p:cond delay="149"/>
                                          </p:stCondLst>
                                        </p:cTn>
                                        <p:tgtEl>
                                          <p:spTgt spid="158"/>
                                        </p:tgtEl>
                                        <p:attrNameLst>
                                          <p:attrName>style.visibility</p:attrName>
                                        </p:attrNameLst>
                                      </p:cBhvr>
                                      <p:to>
                                        <p:strVal val="hidden"/>
                                      </p:to>
                                    </p:set>
                                  </p:childTnLst>
                                </p:cTn>
                              </p:par>
                            </p:childTnLst>
                          </p:cTn>
                        </p:par>
                        <p:par>
                          <p:cTn id="13" fill="hold">
                            <p:stCondLst>
                              <p:cond delay="400"/>
                            </p:stCondLst>
                            <p:childTnLst>
                              <p:par>
                                <p:cTn id="14" presetID="17" presetClass="exit" presetSubtype="10" fill="hold" grpId="0" nodeType="afterEffect">
                                  <p:stCondLst>
                                    <p:cond delay="0"/>
                                  </p:stCondLst>
                                  <p:childTnLst>
                                    <p:anim calcmode="lin" valueType="num">
                                      <p:cBhvr>
                                        <p:cTn id="15" dur="140"/>
                                        <p:tgtEl>
                                          <p:spTgt spid="159"/>
                                        </p:tgtEl>
                                        <p:attrNameLst>
                                          <p:attrName>ppt_w</p:attrName>
                                        </p:attrNameLst>
                                      </p:cBhvr>
                                      <p:tavLst>
                                        <p:tav tm="0">
                                          <p:val>
                                            <p:strVal val="ppt_w"/>
                                          </p:val>
                                        </p:tav>
                                        <p:tav tm="100000">
                                          <p:val>
                                            <p:fltVal val="0"/>
                                          </p:val>
                                        </p:tav>
                                      </p:tavLst>
                                    </p:anim>
                                    <p:anim calcmode="lin" valueType="num">
                                      <p:cBhvr>
                                        <p:cTn id="16" dur="140"/>
                                        <p:tgtEl>
                                          <p:spTgt spid="159"/>
                                        </p:tgtEl>
                                        <p:attrNameLst>
                                          <p:attrName>ppt_h</p:attrName>
                                        </p:attrNameLst>
                                      </p:cBhvr>
                                      <p:tavLst>
                                        <p:tav tm="0">
                                          <p:val>
                                            <p:strVal val="ppt_h"/>
                                          </p:val>
                                        </p:tav>
                                        <p:tav tm="100000">
                                          <p:val>
                                            <p:strVal val="ppt_h"/>
                                          </p:val>
                                        </p:tav>
                                      </p:tavLst>
                                    </p:anim>
                                    <p:set>
                                      <p:cBhvr>
                                        <p:cTn id="17" dur="1" fill="hold">
                                          <p:stCondLst>
                                            <p:cond delay="139"/>
                                          </p:stCondLst>
                                        </p:cTn>
                                        <p:tgtEl>
                                          <p:spTgt spid="159"/>
                                        </p:tgtEl>
                                        <p:attrNameLst>
                                          <p:attrName>style.visibility</p:attrName>
                                        </p:attrNameLst>
                                      </p:cBhvr>
                                      <p:to>
                                        <p:strVal val="hidden"/>
                                      </p:to>
                                    </p:set>
                                  </p:childTnLst>
                                </p:cTn>
                              </p:par>
                              <p:par>
                                <p:cTn id="18" presetID="17" presetClass="exit" presetSubtype="10" fill="hold" grpId="0" nodeType="withEffect">
                                  <p:stCondLst>
                                    <p:cond delay="0"/>
                                  </p:stCondLst>
                                  <p:childTnLst>
                                    <p:anim calcmode="lin" valueType="num">
                                      <p:cBhvr>
                                        <p:cTn id="19" dur="140"/>
                                        <p:tgtEl>
                                          <p:spTgt spid="160"/>
                                        </p:tgtEl>
                                        <p:attrNameLst>
                                          <p:attrName>ppt_w</p:attrName>
                                        </p:attrNameLst>
                                      </p:cBhvr>
                                      <p:tavLst>
                                        <p:tav tm="0">
                                          <p:val>
                                            <p:strVal val="ppt_w"/>
                                          </p:val>
                                        </p:tav>
                                        <p:tav tm="100000">
                                          <p:val>
                                            <p:fltVal val="0"/>
                                          </p:val>
                                        </p:tav>
                                      </p:tavLst>
                                    </p:anim>
                                    <p:anim calcmode="lin" valueType="num">
                                      <p:cBhvr>
                                        <p:cTn id="20" dur="140"/>
                                        <p:tgtEl>
                                          <p:spTgt spid="160"/>
                                        </p:tgtEl>
                                        <p:attrNameLst>
                                          <p:attrName>ppt_h</p:attrName>
                                        </p:attrNameLst>
                                      </p:cBhvr>
                                      <p:tavLst>
                                        <p:tav tm="0">
                                          <p:val>
                                            <p:strVal val="ppt_h"/>
                                          </p:val>
                                        </p:tav>
                                        <p:tav tm="100000">
                                          <p:val>
                                            <p:strVal val="ppt_h"/>
                                          </p:val>
                                        </p:tav>
                                      </p:tavLst>
                                    </p:anim>
                                    <p:set>
                                      <p:cBhvr>
                                        <p:cTn id="21" dur="1" fill="hold">
                                          <p:stCondLst>
                                            <p:cond delay="139"/>
                                          </p:stCondLst>
                                        </p:cTn>
                                        <p:tgtEl>
                                          <p:spTgt spid="160"/>
                                        </p:tgtEl>
                                        <p:attrNameLst>
                                          <p:attrName>style.visibility</p:attrName>
                                        </p:attrNameLst>
                                      </p:cBhvr>
                                      <p:to>
                                        <p:strVal val="hidden"/>
                                      </p:to>
                                    </p:set>
                                  </p:childTnLst>
                                </p:cTn>
                              </p:par>
                            </p:childTnLst>
                          </p:cTn>
                        </p:par>
                        <p:par>
                          <p:cTn id="22" fill="hold">
                            <p:stCondLst>
                              <p:cond delay="540"/>
                            </p:stCondLst>
                            <p:childTnLst>
                              <p:par>
                                <p:cTn id="23" presetID="17" presetClass="exit" presetSubtype="10" fill="hold" grpId="0" nodeType="afterEffect">
                                  <p:stCondLst>
                                    <p:cond delay="0"/>
                                  </p:stCondLst>
                                  <p:childTnLst>
                                    <p:anim calcmode="lin" valueType="num">
                                      <p:cBhvr>
                                        <p:cTn id="24" dur="130"/>
                                        <p:tgtEl>
                                          <p:spTgt spid="129"/>
                                        </p:tgtEl>
                                        <p:attrNameLst>
                                          <p:attrName>ppt_w</p:attrName>
                                        </p:attrNameLst>
                                      </p:cBhvr>
                                      <p:tavLst>
                                        <p:tav tm="0">
                                          <p:val>
                                            <p:strVal val="ppt_w"/>
                                          </p:val>
                                        </p:tav>
                                        <p:tav tm="100000">
                                          <p:val>
                                            <p:fltVal val="0"/>
                                          </p:val>
                                        </p:tav>
                                      </p:tavLst>
                                    </p:anim>
                                    <p:anim calcmode="lin" valueType="num">
                                      <p:cBhvr>
                                        <p:cTn id="25" dur="130"/>
                                        <p:tgtEl>
                                          <p:spTgt spid="129"/>
                                        </p:tgtEl>
                                        <p:attrNameLst>
                                          <p:attrName>ppt_h</p:attrName>
                                        </p:attrNameLst>
                                      </p:cBhvr>
                                      <p:tavLst>
                                        <p:tav tm="0">
                                          <p:val>
                                            <p:strVal val="ppt_h"/>
                                          </p:val>
                                        </p:tav>
                                        <p:tav tm="100000">
                                          <p:val>
                                            <p:strVal val="ppt_h"/>
                                          </p:val>
                                        </p:tav>
                                      </p:tavLst>
                                    </p:anim>
                                    <p:set>
                                      <p:cBhvr>
                                        <p:cTn id="26" dur="1" fill="hold">
                                          <p:stCondLst>
                                            <p:cond delay="129"/>
                                          </p:stCondLst>
                                        </p:cTn>
                                        <p:tgtEl>
                                          <p:spTgt spid="129"/>
                                        </p:tgtEl>
                                        <p:attrNameLst>
                                          <p:attrName>style.visibility</p:attrName>
                                        </p:attrNameLst>
                                      </p:cBhvr>
                                      <p:to>
                                        <p:strVal val="hidden"/>
                                      </p:to>
                                    </p:set>
                                  </p:childTnLst>
                                </p:cTn>
                              </p:par>
                              <p:par>
                                <p:cTn id="27" presetID="17" presetClass="exit" presetSubtype="10" fill="hold" grpId="0" nodeType="withEffect">
                                  <p:stCondLst>
                                    <p:cond delay="0"/>
                                  </p:stCondLst>
                                  <p:childTnLst>
                                    <p:anim calcmode="lin" valueType="num">
                                      <p:cBhvr>
                                        <p:cTn id="28" dur="130"/>
                                        <p:tgtEl>
                                          <p:spTgt spid="130"/>
                                        </p:tgtEl>
                                        <p:attrNameLst>
                                          <p:attrName>ppt_w</p:attrName>
                                        </p:attrNameLst>
                                      </p:cBhvr>
                                      <p:tavLst>
                                        <p:tav tm="0">
                                          <p:val>
                                            <p:strVal val="ppt_w"/>
                                          </p:val>
                                        </p:tav>
                                        <p:tav tm="100000">
                                          <p:val>
                                            <p:fltVal val="0"/>
                                          </p:val>
                                        </p:tav>
                                      </p:tavLst>
                                    </p:anim>
                                    <p:anim calcmode="lin" valueType="num">
                                      <p:cBhvr>
                                        <p:cTn id="29" dur="130"/>
                                        <p:tgtEl>
                                          <p:spTgt spid="130"/>
                                        </p:tgtEl>
                                        <p:attrNameLst>
                                          <p:attrName>ppt_h</p:attrName>
                                        </p:attrNameLst>
                                      </p:cBhvr>
                                      <p:tavLst>
                                        <p:tav tm="0">
                                          <p:val>
                                            <p:strVal val="ppt_h"/>
                                          </p:val>
                                        </p:tav>
                                        <p:tav tm="100000">
                                          <p:val>
                                            <p:strVal val="ppt_h"/>
                                          </p:val>
                                        </p:tav>
                                      </p:tavLst>
                                    </p:anim>
                                    <p:set>
                                      <p:cBhvr>
                                        <p:cTn id="30" dur="1" fill="hold">
                                          <p:stCondLst>
                                            <p:cond delay="129"/>
                                          </p:stCondLst>
                                        </p:cTn>
                                        <p:tgtEl>
                                          <p:spTgt spid="130"/>
                                        </p:tgtEl>
                                        <p:attrNameLst>
                                          <p:attrName>style.visibility</p:attrName>
                                        </p:attrNameLst>
                                      </p:cBhvr>
                                      <p:to>
                                        <p:strVal val="hidden"/>
                                      </p:to>
                                    </p:set>
                                  </p:childTnLst>
                                </p:cTn>
                              </p:par>
                            </p:childTnLst>
                          </p:cTn>
                        </p:par>
                        <p:par>
                          <p:cTn id="31" fill="hold">
                            <p:stCondLst>
                              <p:cond delay="670"/>
                            </p:stCondLst>
                            <p:childTnLst>
                              <p:par>
                                <p:cTn id="32" presetID="17" presetClass="exit" presetSubtype="10" fill="hold" grpId="0" nodeType="afterEffect">
                                  <p:stCondLst>
                                    <p:cond delay="0"/>
                                  </p:stCondLst>
                                  <p:childTnLst>
                                    <p:anim calcmode="lin" valueType="num">
                                      <p:cBhvr>
                                        <p:cTn id="33" dur="120"/>
                                        <p:tgtEl>
                                          <p:spTgt spid="127"/>
                                        </p:tgtEl>
                                        <p:attrNameLst>
                                          <p:attrName>ppt_w</p:attrName>
                                        </p:attrNameLst>
                                      </p:cBhvr>
                                      <p:tavLst>
                                        <p:tav tm="0">
                                          <p:val>
                                            <p:strVal val="ppt_w"/>
                                          </p:val>
                                        </p:tav>
                                        <p:tav tm="100000">
                                          <p:val>
                                            <p:fltVal val="0"/>
                                          </p:val>
                                        </p:tav>
                                      </p:tavLst>
                                    </p:anim>
                                    <p:anim calcmode="lin" valueType="num">
                                      <p:cBhvr>
                                        <p:cTn id="34" dur="120"/>
                                        <p:tgtEl>
                                          <p:spTgt spid="127"/>
                                        </p:tgtEl>
                                        <p:attrNameLst>
                                          <p:attrName>ppt_h</p:attrName>
                                        </p:attrNameLst>
                                      </p:cBhvr>
                                      <p:tavLst>
                                        <p:tav tm="0">
                                          <p:val>
                                            <p:strVal val="ppt_h"/>
                                          </p:val>
                                        </p:tav>
                                        <p:tav tm="100000">
                                          <p:val>
                                            <p:strVal val="ppt_h"/>
                                          </p:val>
                                        </p:tav>
                                      </p:tavLst>
                                    </p:anim>
                                    <p:set>
                                      <p:cBhvr>
                                        <p:cTn id="35" dur="1" fill="hold">
                                          <p:stCondLst>
                                            <p:cond delay="119"/>
                                          </p:stCondLst>
                                        </p:cTn>
                                        <p:tgtEl>
                                          <p:spTgt spid="127"/>
                                        </p:tgtEl>
                                        <p:attrNameLst>
                                          <p:attrName>style.visibility</p:attrName>
                                        </p:attrNameLst>
                                      </p:cBhvr>
                                      <p:to>
                                        <p:strVal val="hidden"/>
                                      </p:to>
                                    </p:set>
                                  </p:childTnLst>
                                </p:cTn>
                              </p:par>
                              <p:par>
                                <p:cTn id="36" presetID="17" presetClass="exit" presetSubtype="10" fill="hold" grpId="0" nodeType="withEffect">
                                  <p:stCondLst>
                                    <p:cond delay="0"/>
                                  </p:stCondLst>
                                  <p:childTnLst>
                                    <p:anim calcmode="lin" valueType="num">
                                      <p:cBhvr>
                                        <p:cTn id="37" dur="120"/>
                                        <p:tgtEl>
                                          <p:spTgt spid="128"/>
                                        </p:tgtEl>
                                        <p:attrNameLst>
                                          <p:attrName>ppt_w</p:attrName>
                                        </p:attrNameLst>
                                      </p:cBhvr>
                                      <p:tavLst>
                                        <p:tav tm="0">
                                          <p:val>
                                            <p:strVal val="ppt_w"/>
                                          </p:val>
                                        </p:tav>
                                        <p:tav tm="100000">
                                          <p:val>
                                            <p:fltVal val="0"/>
                                          </p:val>
                                        </p:tav>
                                      </p:tavLst>
                                    </p:anim>
                                    <p:anim calcmode="lin" valueType="num">
                                      <p:cBhvr>
                                        <p:cTn id="38" dur="120"/>
                                        <p:tgtEl>
                                          <p:spTgt spid="128"/>
                                        </p:tgtEl>
                                        <p:attrNameLst>
                                          <p:attrName>ppt_h</p:attrName>
                                        </p:attrNameLst>
                                      </p:cBhvr>
                                      <p:tavLst>
                                        <p:tav tm="0">
                                          <p:val>
                                            <p:strVal val="ppt_h"/>
                                          </p:val>
                                        </p:tav>
                                        <p:tav tm="100000">
                                          <p:val>
                                            <p:strVal val="ppt_h"/>
                                          </p:val>
                                        </p:tav>
                                      </p:tavLst>
                                    </p:anim>
                                    <p:set>
                                      <p:cBhvr>
                                        <p:cTn id="39" dur="1" fill="hold">
                                          <p:stCondLst>
                                            <p:cond delay="119"/>
                                          </p:stCondLst>
                                        </p:cTn>
                                        <p:tgtEl>
                                          <p:spTgt spid="128"/>
                                        </p:tgtEl>
                                        <p:attrNameLst>
                                          <p:attrName>style.visibility</p:attrName>
                                        </p:attrNameLst>
                                      </p:cBhvr>
                                      <p:to>
                                        <p:strVal val="hidden"/>
                                      </p:to>
                                    </p:set>
                                  </p:childTnLst>
                                </p:cTn>
                              </p:par>
                            </p:childTnLst>
                          </p:cTn>
                        </p:par>
                        <p:par>
                          <p:cTn id="40" fill="hold">
                            <p:stCondLst>
                              <p:cond delay="790"/>
                            </p:stCondLst>
                            <p:childTnLst>
                              <p:par>
                                <p:cTn id="41" presetID="17" presetClass="exit" presetSubtype="10" fill="hold" grpId="0" nodeType="afterEffect">
                                  <p:stCondLst>
                                    <p:cond delay="0"/>
                                  </p:stCondLst>
                                  <p:childTnLst>
                                    <p:anim calcmode="lin" valueType="num">
                                      <p:cBhvr>
                                        <p:cTn id="42" dur="110"/>
                                        <p:tgtEl>
                                          <p:spTgt spid="125"/>
                                        </p:tgtEl>
                                        <p:attrNameLst>
                                          <p:attrName>ppt_w</p:attrName>
                                        </p:attrNameLst>
                                      </p:cBhvr>
                                      <p:tavLst>
                                        <p:tav tm="0">
                                          <p:val>
                                            <p:strVal val="ppt_w"/>
                                          </p:val>
                                        </p:tav>
                                        <p:tav tm="100000">
                                          <p:val>
                                            <p:fltVal val="0"/>
                                          </p:val>
                                        </p:tav>
                                      </p:tavLst>
                                    </p:anim>
                                    <p:anim calcmode="lin" valueType="num">
                                      <p:cBhvr>
                                        <p:cTn id="43" dur="110"/>
                                        <p:tgtEl>
                                          <p:spTgt spid="125"/>
                                        </p:tgtEl>
                                        <p:attrNameLst>
                                          <p:attrName>ppt_h</p:attrName>
                                        </p:attrNameLst>
                                      </p:cBhvr>
                                      <p:tavLst>
                                        <p:tav tm="0">
                                          <p:val>
                                            <p:strVal val="ppt_h"/>
                                          </p:val>
                                        </p:tav>
                                        <p:tav tm="100000">
                                          <p:val>
                                            <p:strVal val="ppt_h"/>
                                          </p:val>
                                        </p:tav>
                                      </p:tavLst>
                                    </p:anim>
                                    <p:set>
                                      <p:cBhvr>
                                        <p:cTn id="44" dur="1" fill="hold">
                                          <p:stCondLst>
                                            <p:cond delay="109"/>
                                          </p:stCondLst>
                                        </p:cTn>
                                        <p:tgtEl>
                                          <p:spTgt spid="125"/>
                                        </p:tgtEl>
                                        <p:attrNameLst>
                                          <p:attrName>style.visibility</p:attrName>
                                        </p:attrNameLst>
                                      </p:cBhvr>
                                      <p:to>
                                        <p:strVal val="hidden"/>
                                      </p:to>
                                    </p:set>
                                  </p:childTnLst>
                                </p:cTn>
                              </p:par>
                              <p:par>
                                <p:cTn id="45" presetID="17" presetClass="exit" presetSubtype="10" fill="hold" grpId="0" nodeType="withEffect">
                                  <p:stCondLst>
                                    <p:cond delay="0"/>
                                  </p:stCondLst>
                                  <p:childTnLst>
                                    <p:anim calcmode="lin" valueType="num">
                                      <p:cBhvr>
                                        <p:cTn id="46" dur="110"/>
                                        <p:tgtEl>
                                          <p:spTgt spid="126"/>
                                        </p:tgtEl>
                                        <p:attrNameLst>
                                          <p:attrName>ppt_w</p:attrName>
                                        </p:attrNameLst>
                                      </p:cBhvr>
                                      <p:tavLst>
                                        <p:tav tm="0">
                                          <p:val>
                                            <p:strVal val="ppt_w"/>
                                          </p:val>
                                        </p:tav>
                                        <p:tav tm="100000">
                                          <p:val>
                                            <p:fltVal val="0"/>
                                          </p:val>
                                        </p:tav>
                                      </p:tavLst>
                                    </p:anim>
                                    <p:anim calcmode="lin" valueType="num">
                                      <p:cBhvr>
                                        <p:cTn id="47" dur="110"/>
                                        <p:tgtEl>
                                          <p:spTgt spid="126"/>
                                        </p:tgtEl>
                                        <p:attrNameLst>
                                          <p:attrName>ppt_h</p:attrName>
                                        </p:attrNameLst>
                                      </p:cBhvr>
                                      <p:tavLst>
                                        <p:tav tm="0">
                                          <p:val>
                                            <p:strVal val="ppt_h"/>
                                          </p:val>
                                        </p:tav>
                                        <p:tav tm="100000">
                                          <p:val>
                                            <p:strVal val="ppt_h"/>
                                          </p:val>
                                        </p:tav>
                                      </p:tavLst>
                                    </p:anim>
                                    <p:set>
                                      <p:cBhvr>
                                        <p:cTn id="48" dur="1" fill="hold">
                                          <p:stCondLst>
                                            <p:cond delay="109"/>
                                          </p:stCondLst>
                                        </p:cTn>
                                        <p:tgtEl>
                                          <p:spTgt spid="126"/>
                                        </p:tgtEl>
                                        <p:attrNameLst>
                                          <p:attrName>style.visibility</p:attrName>
                                        </p:attrNameLst>
                                      </p:cBhvr>
                                      <p:to>
                                        <p:strVal val="hidden"/>
                                      </p:to>
                                    </p:set>
                                  </p:childTnLst>
                                </p:cTn>
                              </p:par>
                            </p:childTnLst>
                          </p:cTn>
                        </p:par>
                        <p:par>
                          <p:cTn id="49" fill="hold">
                            <p:stCondLst>
                              <p:cond delay="900"/>
                            </p:stCondLst>
                            <p:childTnLst>
                              <p:par>
                                <p:cTn id="50" presetID="17" presetClass="exit" presetSubtype="10" fill="hold" grpId="0" nodeType="afterEffect">
                                  <p:stCondLst>
                                    <p:cond delay="0"/>
                                  </p:stCondLst>
                                  <p:childTnLst>
                                    <p:anim calcmode="lin" valueType="num">
                                      <p:cBhvr>
                                        <p:cTn id="51" dur="100"/>
                                        <p:tgtEl>
                                          <p:spTgt spid="114"/>
                                        </p:tgtEl>
                                        <p:attrNameLst>
                                          <p:attrName>ppt_w</p:attrName>
                                        </p:attrNameLst>
                                      </p:cBhvr>
                                      <p:tavLst>
                                        <p:tav tm="0">
                                          <p:val>
                                            <p:strVal val="ppt_w"/>
                                          </p:val>
                                        </p:tav>
                                        <p:tav tm="100000">
                                          <p:val>
                                            <p:fltVal val="0"/>
                                          </p:val>
                                        </p:tav>
                                      </p:tavLst>
                                    </p:anim>
                                    <p:anim calcmode="lin" valueType="num">
                                      <p:cBhvr>
                                        <p:cTn id="52" dur="100"/>
                                        <p:tgtEl>
                                          <p:spTgt spid="114"/>
                                        </p:tgtEl>
                                        <p:attrNameLst>
                                          <p:attrName>ppt_h</p:attrName>
                                        </p:attrNameLst>
                                      </p:cBhvr>
                                      <p:tavLst>
                                        <p:tav tm="0">
                                          <p:val>
                                            <p:strVal val="ppt_h"/>
                                          </p:val>
                                        </p:tav>
                                        <p:tav tm="100000">
                                          <p:val>
                                            <p:strVal val="ppt_h"/>
                                          </p:val>
                                        </p:tav>
                                      </p:tavLst>
                                    </p:anim>
                                    <p:set>
                                      <p:cBhvr>
                                        <p:cTn id="53" dur="1" fill="hold">
                                          <p:stCondLst>
                                            <p:cond delay="99"/>
                                          </p:stCondLst>
                                        </p:cTn>
                                        <p:tgtEl>
                                          <p:spTgt spid="114"/>
                                        </p:tgtEl>
                                        <p:attrNameLst>
                                          <p:attrName>style.visibility</p:attrName>
                                        </p:attrNameLst>
                                      </p:cBhvr>
                                      <p:to>
                                        <p:strVal val="hidden"/>
                                      </p:to>
                                    </p:set>
                                  </p:childTnLst>
                                </p:cTn>
                              </p:par>
                              <p:par>
                                <p:cTn id="54" presetID="17" presetClass="exit" presetSubtype="10" fill="hold" grpId="0" nodeType="withEffect">
                                  <p:stCondLst>
                                    <p:cond delay="0"/>
                                  </p:stCondLst>
                                  <p:childTnLst>
                                    <p:anim calcmode="lin" valueType="num">
                                      <p:cBhvr>
                                        <p:cTn id="55" dur="100"/>
                                        <p:tgtEl>
                                          <p:spTgt spid="115"/>
                                        </p:tgtEl>
                                        <p:attrNameLst>
                                          <p:attrName>ppt_w</p:attrName>
                                        </p:attrNameLst>
                                      </p:cBhvr>
                                      <p:tavLst>
                                        <p:tav tm="0">
                                          <p:val>
                                            <p:strVal val="ppt_w"/>
                                          </p:val>
                                        </p:tav>
                                        <p:tav tm="100000">
                                          <p:val>
                                            <p:fltVal val="0"/>
                                          </p:val>
                                        </p:tav>
                                      </p:tavLst>
                                    </p:anim>
                                    <p:anim calcmode="lin" valueType="num">
                                      <p:cBhvr>
                                        <p:cTn id="56" dur="100"/>
                                        <p:tgtEl>
                                          <p:spTgt spid="115"/>
                                        </p:tgtEl>
                                        <p:attrNameLst>
                                          <p:attrName>ppt_h</p:attrName>
                                        </p:attrNameLst>
                                      </p:cBhvr>
                                      <p:tavLst>
                                        <p:tav tm="0">
                                          <p:val>
                                            <p:strVal val="ppt_h"/>
                                          </p:val>
                                        </p:tav>
                                        <p:tav tm="100000">
                                          <p:val>
                                            <p:strVal val="ppt_h"/>
                                          </p:val>
                                        </p:tav>
                                      </p:tavLst>
                                    </p:anim>
                                    <p:set>
                                      <p:cBhvr>
                                        <p:cTn id="57" dur="1" fill="hold">
                                          <p:stCondLst>
                                            <p:cond delay="99"/>
                                          </p:stCondLst>
                                        </p:cTn>
                                        <p:tgtEl>
                                          <p:spTgt spid="115"/>
                                        </p:tgtEl>
                                        <p:attrNameLst>
                                          <p:attrName>style.visibility</p:attrName>
                                        </p:attrNameLst>
                                      </p:cBhvr>
                                      <p:to>
                                        <p:strVal val="hidden"/>
                                      </p:to>
                                    </p:set>
                                  </p:childTnLst>
                                </p:cTn>
                              </p:par>
                            </p:childTnLst>
                          </p:cTn>
                        </p:par>
                        <p:par>
                          <p:cTn id="58" fill="hold">
                            <p:stCondLst>
                              <p:cond delay="1000"/>
                            </p:stCondLst>
                            <p:childTnLst>
                              <p:par>
                                <p:cTn id="59" presetID="17" presetClass="exit" presetSubtype="10" fill="hold" grpId="0" nodeType="afterEffect">
                                  <p:stCondLst>
                                    <p:cond delay="0"/>
                                  </p:stCondLst>
                                  <p:childTnLst>
                                    <p:anim calcmode="lin" valueType="num">
                                      <p:cBhvr>
                                        <p:cTn id="60" dur="90"/>
                                        <p:tgtEl>
                                          <p:spTgt spid="101"/>
                                        </p:tgtEl>
                                        <p:attrNameLst>
                                          <p:attrName>ppt_w</p:attrName>
                                        </p:attrNameLst>
                                      </p:cBhvr>
                                      <p:tavLst>
                                        <p:tav tm="0">
                                          <p:val>
                                            <p:strVal val="ppt_w"/>
                                          </p:val>
                                        </p:tav>
                                        <p:tav tm="100000">
                                          <p:val>
                                            <p:fltVal val="0"/>
                                          </p:val>
                                        </p:tav>
                                      </p:tavLst>
                                    </p:anim>
                                    <p:anim calcmode="lin" valueType="num">
                                      <p:cBhvr>
                                        <p:cTn id="61" dur="90"/>
                                        <p:tgtEl>
                                          <p:spTgt spid="101"/>
                                        </p:tgtEl>
                                        <p:attrNameLst>
                                          <p:attrName>ppt_h</p:attrName>
                                        </p:attrNameLst>
                                      </p:cBhvr>
                                      <p:tavLst>
                                        <p:tav tm="0">
                                          <p:val>
                                            <p:strVal val="ppt_h"/>
                                          </p:val>
                                        </p:tav>
                                        <p:tav tm="100000">
                                          <p:val>
                                            <p:strVal val="ppt_h"/>
                                          </p:val>
                                        </p:tav>
                                      </p:tavLst>
                                    </p:anim>
                                    <p:set>
                                      <p:cBhvr>
                                        <p:cTn id="62" dur="1" fill="hold">
                                          <p:stCondLst>
                                            <p:cond delay="89"/>
                                          </p:stCondLst>
                                        </p:cTn>
                                        <p:tgtEl>
                                          <p:spTgt spid="101"/>
                                        </p:tgtEl>
                                        <p:attrNameLst>
                                          <p:attrName>style.visibility</p:attrName>
                                        </p:attrNameLst>
                                      </p:cBhvr>
                                      <p:to>
                                        <p:strVal val="hidden"/>
                                      </p:to>
                                    </p:set>
                                  </p:childTnLst>
                                </p:cTn>
                              </p:par>
                              <p:par>
                                <p:cTn id="63" presetID="17" presetClass="exit" presetSubtype="10" fill="hold" grpId="0" nodeType="withEffect">
                                  <p:stCondLst>
                                    <p:cond delay="0"/>
                                  </p:stCondLst>
                                  <p:childTnLst>
                                    <p:anim calcmode="lin" valueType="num">
                                      <p:cBhvr>
                                        <p:cTn id="64" dur="90"/>
                                        <p:tgtEl>
                                          <p:spTgt spid="113"/>
                                        </p:tgtEl>
                                        <p:attrNameLst>
                                          <p:attrName>ppt_w</p:attrName>
                                        </p:attrNameLst>
                                      </p:cBhvr>
                                      <p:tavLst>
                                        <p:tav tm="0">
                                          <p:val>
                                            <p:strVal val="ppt_w"/>
                                          </p:val>
                                        </p:tav>
                                        <p:tav tm="100000">
                                          <p:val>
                                            <p:fltVal val="0"/>
                                          </p:val>
                                        </p:tav>
                                      </p:tavLst>
                                    </p:anim>
                                    <p:anim calcmode="lin" valueType="num">
                                      <p:cBhvr>
                                        <p:cTn id="65" dur="90"/>
                                        <p:tgtEl>
                                          <p:spTgt spid="113"/>
                                        </p:tgtEl>
                                        <p:attrNameLst>
                                          <p:attrName>ppt_h</p:attrName>
                                        </p:attrNameLst>
                                      </p:cBhvr>
                                      <p:tavLst>
                                        <p:tav tm="0">
                                          <p:val>
                                            <p:strVal val="ppt_h"/>
                                          </p:val>
                                        </p:tav>
                                        <p:tav tm="100000">
                                          <p:val>
                                            <p:strVal val="ppt_h"/>
                                          </p:val>
                                        </p:tav>
                                      </p:tavLst>
                                    </p:anim>
                                    <p:set>
                                      <p:cBhvr>
                                        <p:cTn id="66" dur="1" fill="hold">
                                          <p:stCondLst>
                                            <p:cond delay="89"/>
                                          </p:stCondLst>
                                        </p:cTn>
                                        <p:tgtEl>
                                          <p:spTgt spid="113"/>
                                        </p:tgtEl>
                                        <p:attrNameLst>
                                          <p:attrName>style.visibility</p:attrName>
                                        </p:attrNameLst>
                                      </p:cBhvr>
                                      <p:to>
                                        <p:strVal val="hidden"/>
                                      </p:to>
                                    </p:set>
                                  </p:childTnLst>
                                </p:cTn>
                              </p:par>
                            </p:childTnLst>
                          </p:cTn>
                        </p:par>
                        <p:par>
                          <p:cTn id="67" fill="hold">
                            <p:stCondLst>
                              <p:cond delay="1090"/>
                            </p:stCondLst>
                            <p:childTnLst>
                              <p:par>
                                <p:cTn id="68" presetID="17" presetClass="exit" presetSubtype="10" fill="hold" grpId="0" nodeType="afterEffect">
                                  <p:stCondLst>
                                    <p:cond delay="0"/>
                                  </p:stCondLst>
                                  <p:childTnLst>
                                    <p:anim calcmode="lin" valueType="num">
                                      <p:cBhvr>
                                        <p:cTn id="69" dur="80"/>
                                        <p:tgtEl>
                                          <p:spTgt spid="119"/>
                                        </p:tgtEl>
                                        <p:attrNameLst>
                                          <p:attrName>ppt_w</p:attrName>
                                        </p:attrNameLst>
                                      </p:cBhvr>
                                      <p:tavLst>
                                        <p:tav tm="0">
                                          <p:val>
                                            <p:strVal val="ppt_w"/>
                                          </p:val>
                                        </p:tav>
                                        <p:tav tm="100000">
                                          <p:val>
                                            <p:fltVal val="0"/>
                                          </p:val>
                                        </p:tav>
                                      </p:tavLst>
                                    </p:anim>
                                    <p:anim calcmode="lin" valueType="num">
                                      <p:cBhvr>
                                        <p:cTn id="70" dur="80"/>
                                        <p:tgtEl>
                                          <p:spTgt spid="119"/>
                                        </p:tgtEl>
                                        <p:attrNameLst>
                                          <p:attrName>ppt_h</p:attrName>
                                        </p:attrNameLst>
                                      </p:cBhvr>
                                      <p:tavLst>
                                        <p:tav tm="0">
                                          <p:val>
                                            <p:strVal val="ppt_h"/>
                                          </p:val>
                                        </p:tav>
                                        <p:tav tm="100000">
                                          <p:val>
                                            <p:strVal val="ppt_h"/>
                                          </p:val>
                                        </p:tav>
                                      </p:tavLst>
                                    </p:anim>
                                    <p:set>
                                      <p:cBhvr>
                                        <p:cTn id="71" dur="1" fill="hold">
                                          <p:stCondLst>
                                            <p:cond delay="79"/>
                                          </p:stCondLst>
                                        </p:cTn>
                                        <p:tgtEl>
                                          <p:spTgt spid="119"/>
                                        </p:tgtEl>
                                        <p:attrNameLst>
                                          <p:attrName>style.visibility</p:attrName>
                                        </p:attrNameLst>
                                      </p:cBhvr>
                                      <p:to>
                                        <p:strVal val="hidden"/>
                                      </p:to>
                                    </p:set>
                                  </p:childTnLst>
                                </p:cTn>
                              </p:par>
                              <p:par>
                                <p:cTn id="72" presetID="17" presetClass="exit" presetSubtype="10" fill="hold" grpId="0" nodeType="withEffect">
                                  <p:stCondLst>
                                    <p:cond delay="0"/>
                                  </p:stCondLst>
                                  <p:childTnLst>
                                    <p:anim calcmode="lin" valueType="num">
                                      <p:cBhvr>
                                        <p:cTn id="73" dur="80"/>
                                        <p:tgtEl>
                                          <p:spTgt spid="120"/>
                                        </p:tgtEl>
                                        <p:attrNameLst>
                                          <p:attrName>ppt_w</p:attrName>
                                        </p:attrNameLst>
                                      </p:cBhvr>
                                      <p:tavLst>
                                        <p:tav tm="0">
                                          <p:val>
                                            <p:strVal val="ppt_w"/>
                                          </p:val>
                                        </p:tav>
                                        <p:tav tm="100000">
                                          <p:val>
                                            <p:fltVal val="0"/>
                                          </p:val>
                                        </p:tav>
                                      </p:tavLst>
                                    </p:anim>
                                    <p:anim calcmode="lin" valueType="num">
                                      <p:cBhvr>
                                        <p:cTn id="74" dur="80"/>
                                        <p:tgtEl>
                                          <p:spTgt spid="120"/>
                                        </p:tgtEl>
                                        <p:attrNameLst>
                                          <p:attrName>ppt_h</p:attrName>
                                        </p:attrNameLst>
                                      </p:cBhvr>
                                      <p:tavLst>
                                        <p:tav tm="0">
                                          <p:val>
                                            <p:strVal val="ppt_h"/>
                                          </p:val>
                                        </p:tav>
                                        <p:tav tm="100000">
                                          <p:val>
                                            <p:strVal val="ppt_h"/>
                                          </p:val>
                                        </p:tav>
                                      </p:tavLst>
                                    </p:anim>
                                    <p:set>
                                      <p:cBhvr>
                                        <p:cTn id="75" dur="1" fill="hold">
                                          <p:stCondLst>
                                            <p:cond delay="7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01" grpId="0" animBg="1"/>
      <p:bldP spid="114" grpId="0" animBg="1"/>
      <p:bldP spid="125" grpId="0" animBg="1"/>
      <p:bldP spid="127" grpId="0" animBg="1"/>
      <p:bldP spid="129" grpId="0" animBg="1"/>
      <p:bldP spid="159" grpId="0" animBg="1"/>
      <p:bldP spid="120" grpId="0" animBg="1"/>
      <p:bldP spid="113" grpId="0" animBg="1"/>
      <p:bldP spid="115" grpId="0" animBg="1"/>
      <p:bldP spid="126" grpId="0" animBg="1"/>
      <p:bldP spid="128" grpId="0" animBg="1"/>
      <p:bldP spid="130" grpId="0" animBg="1"/>
      <p:bldP spid="158" grpId="0" animBg="1"/>
      <p:bldP spid="1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185703" y="1571604"/>
            <a:ext cx="728432" cy="1610923"/>
            <a:chOff x="1936043" y="2718232"/>
            <a:chExt cx="728432" cy="1610923"/>
          </a:xfrm>
        </p:grpSpPr>
        <p:sp>
          <p:nvSpPr>
            <p:cNvPr id="35" name="Rectangle 34"/>
            <p:cNvSpPr/>
            <p:nvPr/>
          </p:nvSpPr>
          <p:spPr>
            <a:xfrm>
              <a:off x="1936044" y="2718232"/>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936043" y="3141574"/>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Li</a:t>
              </a:r>
            </a:p>
          </p:txBody>
        </p:sp>
        <p:sp>
          <p:nvSpPr>
            <p:cNvPr id="37" name="TextBox 36"/>
            <p:cNvSpPr txBox="1"/>
            <p:nvPr/>
          </p:nvSpPr>
          <p:spPr>
            <a:xfrm>
              <a:off x="1936044" y="3959823"/>
              <a:ext cx="728431" cy="369332"/>
            </a:xfrm>
            <a:prstGeom prst="rect">
              <a:avLst/>
            </a:prstGeom>
            <a:noFill/>
          </p:spPr>
          <p:txBody>
            <a:bodyPr wrap="square" rtlCol="0">
              <a:spAutoFit/>
            </a:bodyPr>
            <a:lstStyle/>
            <a:p>
              <a:pPr algn="ctr"/>
              <a:r>
                <a:rPr lang="en-US" dirty="0"/>
                <a:t>6.941</a:t>
              </a:r>
            </a:p>
          </p:txBody>
        </p:sp>
        <p:sp>
          <p:nvSpPr>
            <p:cNvPr id="39" name="Rectangle 38"/>
            <p:cNvSpPr/>
            <p:nvPr/>
          </p:nvSpPr>
          <p:spPr>
            <a:xfrm>
              <a:off x="1936044" y="3082765"/>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7" name="Group 136"/>
          <p:cNvGrpSpPr/>
          <p:nvPr/>
        </p:nvGrpSpPr>
        <p:grpSpPr>
          <a:xfrm>
            <a:off x="941201" y="1571603"/>
            <a:ext cx="728432" cy="1610923"/>
            <a:chOff x="2691541" y="2718231"/>
            <a:chExt cx="728432" cy="1610923"/>
          </a:xfrm>
        </p:grpSpPr>
        <p:sp>
          <p:nvSpPr>
            <p:cNvPr id="41" name="Rectangle 40"/>
            <p:cNvSpPr/>
            <p:nvPr/>
          </p:nvSpPr>
          <p:spPr>
            <a:xfrm>
              <a:off x="2691542"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Box 41"/>
            <p:cNvSpPr txBox="1"/>
            <p:nvPr/>
          </p:nvSpPr>
          <p:spPr>
            <a:xfrm>
              <a:off x="2691541"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Be</a:t>
              </a:r>
            </a:p>
          </p:txBody>
        </p:sp>
        <p:sp>
          <p:nvSpPr>
            <p:cNvPr id="43" name="TextBox 42"/>
            <p:cNvSpPr txBox="1"/>
            <p:nvPr/>
          </p:nvSpPr>
          <p:spPr>
            <a:xfrm>
              <a:off x="2691542" y="3959822"/>
              <a:ext cx="728431" cy="369332"/>
            </a:xfrm>
            <a:prstGeom prst="rect">
              <a:avLst/>
            </a:prstGeom>
            <a:noFill/>
          </p:spPr>
          <p:txBody>
            <a:bodyPr wrap="square" rtlCol="0">
              <a:spAutoFit/>
            </a:bodyPr>
            <a:lstStyle/>
            <a:p>
              <a:pPr algn="ctr"/>
              <a:r>
                <a:rPr lang="en-US" dirty="0"/>
                <a:t>9.012</a:t>
              </a:r>
            </a:p>
          </p:txBody>
        </p:sp>
        <p:sp>
          <p:nvSpPr>
            <p:cNvPr id="45" name="Rectangle 44"/>
            <p:cNvSpPr/>
            <p:nvPr/>
          </p:nvSpPr>
          <p:spPr>
            <a:xfrm>
              <a:off x="2691542"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8" name="Group 137"/>
          <p:cNvGrpSpPr/>
          <p:nvPr/>
        </p:nvGrpSpPr>
        <p:grpSpPr>
          <a:xfrm>
            <a:off x="1691832" y="1571603"/>
            <a:ext cx="728432" cy="1610919"/>
            <a:chOff x="3442172" y="2718231"/>
            <a:chExt cx="728432" cy="1610919"/>
          </a:xfrm>
        </p:grpSpPr>
        <p:sp>
          <p:nvSpPr>
            <p:cNvPr id="47" name="Rectangle 46"/>
            <p:cNvSpPr/>
            <p:nvPr/>
          </p:nvSpPr>
          <p:spPr>
            <a:xfrm>
              <a:off x="3442173" y="271823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p:cNvSpPr txBox="1"/>
            <p:nvPr/>
          </p:nvSpPr>
          <p:spPr>
            <a:xfrm>
              <a:off x="3442172" y="3141573"/>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t>
              </a:r>
            </a:p>
          </p:txBody>
        </p:sp>
        <p:sp>
          <p:nvSpPr>
            <p:cNvPr id="49" name="TextBox 48"/>
            <p:cNvSpPr txBox="1"/>
            <p:nvPr/>
          </p:nvSpPr>
          <p:spPr>
            <a:xfrm>
              <a:off x="3442173" y="3959818"/>
              <a:ext cx="728431" cy="369332"/>
            </a:xfrm>
            <a:prstGeom prst="rect">
              <a:avLst/>
            </a:prstGeom>
            <a:noFill/>
          </p:spPr>
          <p:txBody>
            <a:bodyPr wrap="square" rtlCol="0">
              <a:spAutoFit/>
            </a:bodyPr>
            <a:lstStyle/>
            <a:p>
              <a:pPr algn="ctr"/>
              <a:r>
                <a:rPr lang="en-US" dirty="0"/>
                <a:t>10.81</a:t>
              </a:r>
            </a:p>
          </p:txBody>
        </p:sp>
        <p:sp>
          <p:nvSpPr>
            <p:cNvPr id="51" name="Rectangle 50"/>
            <p:cNvSpPr/>
            <p:nvPr/>
          </p:nvSpPr>
          <p:spPr>
            <a:xfrm>
              <a:off x="3442173" y="308276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39" name="Group 138"/>
          <p:cNvGrpSpPr/>
          <p:nvPr/>
        </p:nvGrpSpPr>
        <p:grpSpPr>
          <a:xfrm>
            <a:off x="2442463" y="1571602"/>
            <a:ext cx="728432" cy="1610923"/>
            <a:chOff x="4192803" y="2718230"/>
            <a:chExt cx="728432" cy="1610923"/>
          </a:xfrm>
        </p:grpSpPr>
        <p:sp>
          <p:nvSpPr>
            <p:cNvPr id="53" name="Rectangle 52"/>
            <p:cNvSpPr/>
            <p:nvPr/>
          </p:nvSpPr>
          <p:spPr>
            <a:xfrm>
              <a:off x="4192804"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4192803"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a:t>
              </a:r>
            </a:p>
          </p:txBody>
        </p:sp>
        <p:sp>
          <p:nvSpPr>
            <p:cNvPr id="55" name="TextBox 54"/>
            <p:cNvSpPr txBox="1"/>
            <p:nvPr/>
          </p:nvSpPr>
          <p:spPr>
            <a:xfrm>
              <a:off x="4192804" y="3959821"/>
              <a:ext cx="728431" cy="369332"/>
            </a:xfrm>
            <a:prstGeom prst="rect">
              <a:avLst/>
            </a:prstGeom>
            <a:noFill/>
          </p:spPr>
          <p:txBody>
            <a:bodyPr wrap="square" rtlCol="0">
              <a:spAutoFit/>
            </a:bodyPr>
            <a:lstStyle/>
            <a:p>
              <a:pPr algn="ctr"/>
              <a:r>
                <a:rPr lang="en-US" dirty="0"/>
                <a:t>12.01</a:t>
              </a:r>
            </a:p>
          </p:txBody>
        </p:sp>
        <p:sp>
          <p:nvSpPr>
            <p:cNvPr id="57" name="Rectangle 56"/>
            <p:cNvSpPr/>
            <p:nvPr/>
          </p:nvSpPr>
          <p:spPr>
            <a:xfrm>
              <a:off x="4192804"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0" name="Group 139"/>
          <p:cNvGrpSpPr/>
          <p:nvPr/>
        </p:nvGrpSpPr>
        <p:grpSpPr>
          <a:xfrm>
            <a:off x="3193094" y="1571602"/>
            <a:ext cx="728432" cy="1610923"/>
            <a:chOff x="4943434" y="2718230"/>
            <a:chExt cx="728432" cy="1610923"/>
          </a:xfrm>
        </p:grpSpPr>
        <p:sp>
          <p:nvSpPr>
            <p:cNvPr id="59" name="Rectangle 58"/>
            <p:cNvSpPr/>
            <p:nvPr/>
          </p:nvSpPr>
          <p:spPr>
            <a:xfrm>
              <a:off x="4943435" y="2718230"/>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p:cNvSpPr txBox="1"/>
            <p:nvPr/>
          </p:nvSpPr>
          <p:spPr>
            <a:xfrm>
              <a:off x="4943434" y="314157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t>
              </a:r>
            </a:p>
          </p:txBody>
        </p:sp>
        <p:sp>
          <p:nvSpPr>
            <p:cNvPr id="61" name="TextBox 60"/>
            <p:cNvSpPr txBox="1"/>
            <p:nvPr/>
          </p:nvSpPr>
          <p:spPr>
            <a:xfrm>
              <a:off x="4943435" y="3959821"/>
              <a:ext cx="728431" cy="369332"/>
            </a:xfrm>
            <a:prstGeom prst="rect">
              <a:avLst/>
            </a:prstGeom>
            <a:noFill/>
          </p:spPr>
          <p:txBody>
            <a:bodyPr wrap="square" rtlCol="0">
              <a:spAutoFit/>
            </a:bodyPr>
            <a:lstStyle/>
            <a:p>
              <a:pPr algn="ctr"/>
              <a:r>
                <a:rPr lang="en-US" dirty="0"/>
                <a:t>14.00</a:t>
              </a:r>
            </a:p>
          </p:txBody>
        </p:sp>
        <p:sp>
          <p:nvSpPr>
            <p:cNvPr id="63" name="Rectangle 62"/>
            <p:cNvSpPr/>
            <p:nvPr/>
          </p:nvSpPr>
          <p:spPr>
            <a:xfrm>
              <a:off x="4943435" y="3082763"/>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1" name="Group 140"/>
          <p:cNvGrpSpPr/>
          <p:nvPr/>
        </p:nvGrpSpPr>
        <p:grpSpPr>
          <a:xfrm>
            <a:off x="3936113" y="1571601"/>
            <a:ext cx="728432" cy="1610923"/>
            <a:chOff x="5686453" y="2718229"/>
            <a:chExt cx="728432" cy="1610923"/>
          </a:xfrm>
        </p:grpSpPr>
        <p:sp>
          <p:nvSpPr>
            <p:cNvPr id="65" name="Rectangle 64"/>
            <p:cNvSpPr/>
            <p:nvPr/>
          </p:nvSpPr>
          <p:spPr>
            <a:xfrm>
              <a:off x="5686454" y="2718229"/>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TextBox 65"/>
            <p:cNvSpPr txBox="1"/>
            <p:nvPr/>
          </p:nvSpPr>
          <p:spPr>
            <a:xfrm>
              <a:off x="5686453" y="314157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a:t>
              </a:r>
            </a:p>
          </p:txBody>
        </p:sp>
        <p:sp>
          <p:nvSpPr>
            <p:cNvPr id="67" name="TextBox 66"/>
            <p:cNvSpPr txBox="1"/>
            <p:nvPr/>
          </p:nvSpPr>
          <p:spPr>
            <a:xfrm>
              <a:off x="5686454" y="3959820"/>
              <a:ext cx="728431" cy="369332"/>
            </a:xfrm>
            <a:prstGeom prst="rect">
              <a:avLst/>
            </a:prstGeom>
            <a:noFill/>
          </p:spPr>
          <p:txBody>
            <a:bodyPr wrap="square" rtlCol="0">
              <a:spAutoFit/>
            </a:bodyPr>
            <a:lstStyle/>
            <a:p>
              <a:pPr algn="ctr"/>
              <a:r>
                <a:rPr lang="en-US" dirty="0"/>
                <a:t>15.99</a:t>
              </a:r>
            </a:p>
          </p:txBody>
        </p:sp>
        <p:sp>
          <p:nvSpPr>
            <p:cNvPr id="69" name="Rectangle 68"/>
            <p:cNvSpPr/>
            <p:nvPr/>
          </p:nvSpPr>
          <p:spPr>
            <a:xfrm>
              <a:off x="5686454" y="3082762"/>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2" name="Group 141"/>
          <p:cNvGrpSpPr/>
          <p:nvPr/>
        </p:nvGrpSpPr>
        <p:grpSpPr>
          <a:xfrm>
            <a:off x="4684622" y="1569200"/>
            <a:ext cx="728432" cy="1610921"/>
            <a:chOff x="6434962" y="2718228"/>
            <a:chExt cx="728432" cy="1610921"/>
          </a:xfrm>
        </p:grpSpPr>
        <p:sp>
          <p:nvSpPr>
            <p:cNvPr id="71" name="Rectangle 70"/>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TextBox 71"/>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F</a:t>
              </a:r>
            </a:p>
          </p:txBody>
        </p:sp>
        <p:sp>
          <p:nvSpPr>
            <p:cNvPr id="73" name="TextBox 72"/>
            <p:cNvSpPr txBox="1"/>
            <p:nvPr/>
          </p:nvSpPr>
          <p:spPr>
            <a:xfrm>
              <a:off x="6434963" y="3959817"/>
              <a:ext cx="728431" cy="369332"/>
            </a:xfrm>
            <a:prstGeom prst="rect">
              <a:avLst/>
            </a:prstGeom>
            <a:noFill/>
          </p:spPr>
          <p:txBody>
            <a:bodyPr wrap="square" rtlCol="0">
              <a:spAutoFit/>
            </a:bodyPr>
            <a:lstStyle/>
            <a:p>
              <a:pPr algn="ctr"/>
              <a:r>
                <a:rPr lang="en-US" dirty="0"/>
                <a:t>18.99</a:t>
              </a:r>
            </a:p>
          </p:txBody>
        </p:sp>
        <p:sp>
          <p:nvSpPr>
            <p:cNvPr id="75" name="Rectangle 74"/>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3" name="Group 142"/>
          <p:cNvGrpSpPr/>
          <p:nvPr/>
        </p:nvGrpSpPr>
        <p:grpSpPr>
          <a:xfrm>
            <a:off x="5429165" y="1569199"/>
            <a:ext cx="728432" cy="1610923"/>
            <a:chOff x="7179505" y="2718228"/>
            <a:chExt cx="728432" cy="1610923"/>
          </a:xfrm>
        </p:grpSpPr>
        <p:sp>
          <p:nvSpPr>
            <p:cNvPr id="77" name="Rectangle 76"/>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TextBox 77"/>
            <p:cNvSpPr txBox="1"/>
            <p:nvPr/>
          </p:nvSpPr>
          <p:spPr>
            <a:xfrm>
              <a:off x="7179505"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Ne</a:t>
              </a:r>
            </a:p>
          </p:txBody>
        </p:sp>
        <p:sp>
          <p:nvSpPr>
            <p:cNvPr id="79" name="TextBox 78"/>
            <p:cNvSpPr txBox="1"/>
            <p:nvPr/>
          </p:nvSpPr>
          <p:spPr>
            <a:xfrm>
              <a:off x="7179506" y="3959819"/>
              <a:ext cx="728431" cy="369332"/>
            </a:xfrm>
            <a:prstGeom prst="rect">
              <a:avLst/>
            </a:prstGeom>
            <a:noFill/>
          </p:spPr>
          <p:txBody>
            <a:bodyPr wrap="square" rtlCol="0">
              <a:spAutoFit/>
            </a:bodyPr>
            <a:lstStyle/>
            <a:p>
              <a:pPr algn="ctr"/>
              <a:r>
                <a:rPr lang="en-US" dirty="0"/>
                <a:t>20.18</a:t>
              </a:r>
            </a:p>
          </p:txBody>
        </p:sp>
        <p:sp>
          <p:nvSpPr>
            <p:cNvPr id="81" name="Rectangle 80"/>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38" name="TextBox 37"/>
          <p:cNvSpPr txBox="1"/>
          <p:nvPr/>
        </p:nvSpPr>
        <p:spPr>
          <a:xfrm>
            <a:off x="185703" y="1581493"/>
            <a:ext cx="757313" cy="369332"/>
          </a:xfrm>
          <a:prstGeom prst="rect">
            <a:avLst/>
          </a:prstGeom>
          <a:noFill/>
        </p:spPr>
        <p:txBody>
          <a:bodyPr wrap="square" rtlCol="0">
            <a:spAutoFit/>
          </a:bodyPr>
          <a:lstStyle/>
          <a:p>
            <a:pPr algn="ctr"/>
            <a:r>
              <a:rPr lang="en-US" dirty="0"/>
              <a:t>3</a:t>
            </a:r>
          </a:p>
        </p:txBody>
      </p:sp>
      <p:sp>
        <p:nvSpPr>
          <p:cNvPr id="44" name="TextBox 43"/>
          <p:cNvSpPr txBox="1"/>
          <p:nvPr/>
        </p:nvSpPr>
        <p:spPr>
          <a:xfrm>
            <a:off x="941201" y="1581492"/>
            <a:ext cx="757313" cy="369332"/>
          </a:xfrm>
          <a:prstGeom prst="rect">
            <a:avLst/>
          </a:prstGeom>
          <a:noFill/>
        </p:spPr>
        <p:txBody>
          <a:bodyPr wrap="square" rtlCol="0">
            <a:spAutoFit/>
          </a:bodyPr>
          <a:lstStyle/>
          <a:p>
            <a:pPr algn="ctr"/>
            <a:r>
              <a:rPr lang="en-US" dirty="0"/>
              <a:t>4</a:t>
            </a:r>
          </a:p>
        </p:txBody>
      </p:sp>
      <p:sp>
        <p:nvSpPr>
          <p:cNvPr id="50" name="TextBox 49"/>
          <p:cNvSpPr txBox="1"/>
          <p:nvPr/>
        </p:nvSpPr>
        <p:spPr>
          <a:xfrm>
            <a:off x="1691832" y="1581492"/>
            <a:ext cx="757313" cy="369332"/>
          </a:xfrm>
          <a:prstGeom prst="rect">
            <a:avLst/>
          </a:prstGeom>
          <a:noFill/>
        </p:spPr>
        <p:txBody>
          <a:bodyPr wrap="square" rtlCol="0">
            <a:spAutoFit/>
          </a:bodyPr>
          <a:lstStyle/>
          <a:p>
            <a:pPr algn="ctr"/>
            <a:r>
              <a:rPr lang="en-US" dirty="0"/>
              <a:t>5</a:t>
            </a:r>
          </a:p>
        </p:txBody>
      </p:sp>
      <p:sp>
        <p:nvSpPr>
          <p:cNvPr id="56" name="TextBox 55"/>
          <p:cNvSpPr txBox="1"/>
          <p:nvPr/>
        </p:nvSpPr>
        <p:spPr>
          <a:xfrm>
            <a:off x="2442463" y="1581491"/>
            <a:ext cx="757313" cy="369332"/>
          </a:xfrm>
          <a:prstGeom prst="rect">
            <a:avLst/>
          </a:prstGeom>
          <a:noFill/>
        </p:spPr>
        <p:txBody>
          <a:bodyPr wrap="square" rtlCol="0">
            <a:spAutoFit/>
          </a:bodyPr>
          <a:lstStyle/>
          <a:p>
            <a:pPr algn="ctr"/>
            <a:r>
              <a:rPr lang="en-US" dirty="0"/>
              <a:t>6</a:t>
            </a:r>
          </a:p>
        </p:txBody>
      </p:sp>
      <p:sp>
        <p:nvSpPr>
          <p:cNvPr id="62" name="TextBox 61"/>
          <p:cNvSpPr txBox="1"/>
          <p:nvPr/>
        </p:nvSpPr>
        <p:spPr>
          <a:xfrm>
            <a:off x="3193094" y="1581491"/>
            <a:ext cx="757313" cy="369332"/>
          </a:xfrm>
          <a:prstGeom prst="rect">
            <a:avLst/>
          </a:prstGeom>
          <a:noFill/>
        </p:spPr>
        <p:txBody>
          <a:bodyPr wrap="square" rtlCol="0">
            <a:spAutoFit/>
          </a:bodyPr>
          <a:lstStyle/>
          <a:p>
            <a:pPr algn="ctr"/>
            <a:r>
              <a:rPr lang="en-US" dirty="0"/>
              <a:t>7</a:t>
            </a:r>
          </a:p>
        </p:txBody>
      </p:sp>
      <p:sp>
        <p:nvSpPr>
          <p:cNvPr id="68" name="TextBox 67"/>
          <p:cNvSpPr txBox="1"/>
          <p:nvPr/>
        </p:nvSpPr>
        <p:spPr>
          <a:xfrm>
            <a:off x="3936113" y="1581490"/>
            <a:ext cx="757313" cy="369332"/>
          </a:xfrm>
          <a:prstGeom prst="rect">
            <a:avLst/>
          </a:prstGeom>
          <a:noFill/>
        </p:spPr>
        <p:txBody>
          <a:bodyPr wrap="square" rtlCol="0">
            <a:spAutoFit/>
          </a:bodyPr>
          <a:lstStyle/>
          <a:p>
            <a:pPr algn="ctr"/>
            <a:r>
              <a:rPr lang="en-US" dirty="0"/>
              <a:t>8</a:t>
            </a:r>
          </a:p>
        </p:txBody>
      </p:sp>
      <p:sp>
        <p:nvSpPr>
          <p:cNvPr id="74" name="TextBox 73"/>
          <p:cNvSpPr txBox="1"/>
          <p:nvPr/>
        </p:nvSpPr>
        <p:spPr>
          <a:xfrm>
            <a:off x="4684622" y="1581489"/>
            <a:ext cx="757313" cy="369332"/>
          </a:xfrm>
          <a:prstGeom prst="rect">
            <a:avLst/>
          </a:prstGeom>
          <a:noFill/>
        </p:spPr>
        <p:txBody>
          <a:bodyPr wrap="square" rtlCol="0">
            <a:spAutoFit/>
          </a:bodyPr>
          <a:lstStyle/>
          <a:p>
            <a:pPr algn="ctr"/>
            <a:r>
              <a:rPr lang="en-US" dirty="0"/>
              <a:t>9</a:t>
            </a:r>
          </a:p>
        </p:txBody>
      </p:sp>
      <p:sp>
        <p:nvSpPr>
          <p:cNvPr id="80" name="TextBox 79"/>
          <p:cNvSpPr txBox="1"/>
          <p:nvPr/>
        </p:nvSpPr>
        <p:spPr>
          <a:xfrm>
            <a:off x="5429165" y="1581489"/>
            <a:ext cx="757313" cy="369332"/>
          </a:xfrm>
          <a:prstGeom prst="rect">
            <a:avLst/>
          </a:prstGeom>
          <a:noFill/>
        </p:spPr>
        <p:txBody>
          <a:bodyPr wrap="square" rtlCol="0">
            <a:spAutoFit/>
          </a:bodyPr>
          <a:lstStyle/>
          <a:p>
            <a:pPr algn="ctr"/>
            <a:r>
              <a:rPr lang="en-US" dirty="0"/>
              <a:t>10</a:t>
            </a:r>
          </a:p>
        </p:txBody>
      </p:sp>
      <p:grpSp>
        <p:nvGrpSpPr>
          <p:cNvPr id="144" name="Group 143"/>
          <p:cNvGrpSpPr/>
          <p:nvPr/>
        </p:nvGrpSpPr>
        <p:grpSpPr>
          <a:xfrm>
            <a:off x="183973" y="3218646"/>
            <a:ext cx="728432" cy="1610923"/>
            <a:chOff x="7930136" y="2718227"/>
            <a:chExt cx="728432" cy="1610923"/>
          </a:xfrm>
        </p:grpSpPr>
        <p:sp>
          <p:nvSpPr>
            <p:cNvPr id="83" name="Rectangle 82"/>
            <p:cNvSpPr/>
            <p:nvPr/>
          </p:nvSpPr>
          <p:spPr>
            <a:xfrm>
              <a:off x="7930137"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p:cNvSpPr txBox="1"/>
            <p:nvPr/>
          </p:nvSpPr>
          <p:spPr>
            <a:xfrm>
              <a:off x="7930136" y="3141569"/>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Na</a:t>
              </a:r>
            </a:p>
          </p:txBody>
        </p:sp>
        <p:sp>
          <p:nvSpPr>
            <p:cNvPr id="85" name="TextBox 84"/>
            <p:cNvSpPr txBox="1"/>
            <p:nvPr/>
          </p:nvSpPr>
          <p:spPr>
            <a:xfrm>
              <a:off x="7930137" y="3959818"/>
              <a:ext cx="728431" cy="369332"/>
            </a:xfrm>
            <a:prstGeom prst="rect">
              <a:avLst/>
            </a:prstGeom>
            <a:noFill/>
          </p:spPr>
          <p:txBody>
            <a:bodyPr wrap="square" rtlCol="0">
              <a:spAutoFit/>
            </a:bodyPr>
            <a:lstStyle/>
            <a:p>
              <a:pPr algn="ctr"/>
              <a:r>
                <a:rPr lang="en-US" dirty="0"/>
                <a:t>22.99</a:t>
              </a:r>
            </a:p>
          </p:txBody>
        </p:sp>
        <p:sp>
          <p:nvSpPr>
            <p:cNvPr id="87" name="Rectangle 86"/>
            <p:cNvSpPr/>
            <p:nvPr/>
          </p:nvSpPr>
          <p:spPr>
            <a:xfrm>
              <a:off x="7930137"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5" name="Group 144"/>
          <p:cNvGrpSpPr/>
          <p:nvPr/>
        </p:nvGrpSpPr>
        <p:grpSpPr>
          <a:xfrm>
            <a:off x="926580" y="3221046"/>
            <a:ext cx="758657" cy="1610923"/>
            <a:chOff x="8672743" y="2718227"/>
            <a:chExt cx="758657" cy="1610923"/>
          </a:xfrm>
        </p:grpSpPr>
        <p:sp>
          <p:nvSpPr>
            <p:cNvPr id="89" name="Rectangle 88"/>
            <p:cNvSpPr/>
            <p:nvPr/>
          </p:nvSpPr>
          <p:spPr>
            <a:xfrm>
              <a:off x="8682269" y="2718227"/>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TextBox 89"/>
            <p:cNvSpPr txBox="1"/>
            <p:nvPr/>
          </p:nvSpPr>
          <p:spPr>
            <a:xfrm>
              <a:off x="8672743" y="3179173"/>
              <a:ext cx="75865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Mg</a:t>
              </a:r>
            </a:p>
          </p:txBody>
        </p:sp>
        <p:sp>
          <p:nvSpPr>
            <p:cNvPr id="91" name="TextBox 90"/>
            <p:cNvSpPr txBox="1"/>
            <p:nvPr/>
          </p:nvSpPr>
          <p:spPr>
            <a:xfrm>
              <a:off x="8682269" y="3959818"/>
              <a:ext cx="728431" cy="369332"/>
            </a:xfrm>
            <a:prstGeom prst="rect">
              <a:avLst/>
            </a:prstGeom>
            <a:noFill/>
          </p:spPr>
          <p:txBody>
            <a:bodyPr wrap="square" rtlCol="0">
              <a:spAutoFit/>
            </a:bodyPr>
            <a:lstStyle/>
            <a:p>
              <a:pPr algn="ctr"/>
              <a:r>
                <a:rPr lang="en-US" dirty="0"/>
                <a:t>24.30</a:t>
              </a:r>
            </a:p>
          </p:txBody>
        </p:sp>
        <p:sp>
          <p:nvSpPr>
            <p:cNvPr id="93" name="Rectangle 92"/>
            <p:cNvSpPr/>
            <p:nvPr/>
          </p:nvSpPr>
          <p:spPr>
            <a:xfrm>
              <a:off x="8682269" y="3082760"/>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6" name="Group 145"/>
          <p:cNvGrpSpPr/>
          <p:nvPr/>
        </p:nvGrpSpPr>
        <p:grpSpPr>
          <a:xfrm>
            <a:off x="1689700" y="3218646"/>
            <a:ext cx="728432" cy="1610923"/>
            <a:chOff x="9435863" y="2713426"/>
            <a:chExt cx="728432" cy="1610923"/>
          </a:xfrm>
        </p:grpSpPr>
        <p:sp>
          <p:nvSpPr>
            <p:cNvPr id="96" name="Rectangle 95"/>
            <p:cNvSpPr/>
            <p:nvPr/>
          </p:nvSpPr>
          <p:spPr>
            <a:xfrm>
              <a:off x="9435864" y="2713426"/>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TextBox 96"/>
            <p:cNvSpPr txBox="1"/>
            <p:nvPr/>
          </p:nvSpPr>
          <p:spPr>
            <a:xfrm>
              <a:off x="9435863" y="3139447"/>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Al</a:t>
              </a:r>
            </a:p>
          </p:txBody>
        </p:sp>
        <p:sp>
          <p:nvSpPr>
            <p:cNvPr id="98" name="TextBox 97"/>
            <p:cNvSpPr txBox="1"/>
            <p:nvPr/>
          </p:nvSpPr>
          <p:spPr>
            <a:xfrm>
              <a:off x="9435864" y="3955017"/>
              <a:ext cx="728431" cy="369332"/>
            </a:xfrm>
            <a:prstGeom prst="rect">
              <a:avLst/>
            </a:prstGeom>
            <a:noFill/>
          </p:spPr>
          <p:txBody>
            <a:bodyPr wrap="square" rtlCol="0">
              <a:spAutoFit/>
            </a:bodyPr>
            <a:lstStyle/>
            <a:p>
              <a:pPr algn="ctr"/>
              <a:r>
                <a:rPr lang="en-US" dirty="0"/>
                <a:t>26.98</a:t>
              </a:r>
            </a:p>
          </p:txBody>
        </p:sp>
        <p:sp>
          <p:nvSpPr>
            <p:cNvPr id="100" name="Rectangle 99"/>
            <p:cNvSpPr/>
            <p:nvPr/>
          </p:nvSpPr>
          <p:spPr>
            <a:xfrm>
              <a:off x="9435864" y="3077959"/>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7" name="Group 146"/>
          <p:cNvGrpSpPr/>
          <p:nvPr/>
        </p:nvGrpSpPr>
        <p:grpSpPr>
          <a:xfrm>
            <a:off x="2442244" y="3213844"/>
            <a:ext cx="728432" cy="1610923"/>
            <a:chOff x="10188407" y="2711025"/>
            <a:chExt cx="728432" cy="1610923"/>
          </a:xfrm>
        </p:grpSpPr>
        <p:sp>
          <p:nvSpPr>
            <p:cNvPr id="102" name="Rectangle 101"/>
            <p:cNvSpPr/>
            <p:nvPr/>
          </p:nvSpPr>
          <p:spPr>
            <a:xfrm>
              <a:off x="10188408" y="2711025"/>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TextBox 102"/>
            <p:cNvSpPr txBox="1"/>
            <p:nvPr/>
          </p:nvSpPr>
          <p:spPr>
            <a:xfrm>
              <a:off x="10188407" y="3137841"/>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Si</a:t>
              </a:r>
            </a:p>
          </p:txBody>
        </p:sp>
        <p:sp>
          <p:nvSpPr>
            <p:cNvPr id="104" name="TextBox 103"/>
            <p:cNvSpPr txBox="1"/>
            <p:nvPr/>
          </p:nvSpPr>
          <p:spPr>
            <a:xfrm>
              <a:off x="10188408" y="3952616"/>
              <a:ext cx="728431" cy="369332"/>
            </a:xfrm>
            <a:prstGeom prst="rect">
              <a:avLst/>
            </a:prstGeom>
            <a:noFill/>
          </p:spPr>
          <p:txBody>
            <a:bodyPr wrap="square" rtlCol="0">
              <a:spAutoFit/>
            </a:bodyPr>
            <a:lstStyle/>
            <a:p>
              <a:pPr algn="ctr"/>
              <a:r>
                <a:rPr lang="en-US" dirty="0"/>
                <a:t>28.08</a:t>
              </a:r>
            </a:p>
          </p:txBody>
        </p:sp>
        <p:sp>
          <p:nvSpPr>
            <p:cNvPr id="106" name="Rectangle 105"/>
            <p:cNvSpPr/>
            <p:nvPr/>
          </p:nvSpPr>
          <p:spPr>
            <a:xfrm>
              <a:off x="10188408" y="3075558"/>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48" name="Group 147"/>
          <p:cNvGrpSpPr/>
          <p:nvPr/>
        </p:nvGrpSpPr>
        <p:grpSpPr>
          <a:xfrm>
            <a:off x="3195092" y="3213882"/>
            <a:ext cx="728432" cy="1610923"/>
            <a:chOff x="10941255" y="2706301"/>
            <a:chExt cx="728432" cy="1610923"/>
          </a:xfrm>
        </p:grpSpPr>
        <p:sp>
          <p:nvSpPr>
            <p:cNvPr id="108" name="Rectangle 107"/>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TextBox 108"/>
            <p:cNvSpPr txBox="1"/>
            <p:nvPr/>
          </p:nvSpPr>
          <p:spPr>
            <a:xfrm>
              <a:off x="10941255" y="3130292"/>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a:t>
              </a:r>
            </a:p>
          </p:txBody>
        </p:sp>
        <p:sp>
          <p:nvSpPr>
            <p:cNvPr id="110" name="TextBox 109"/>
            <p:cNvSpPr txBox="1"/>
            <p:nvPr/>
          </p:nvSpPr>
          <p:spPr>
            <a:xfrm>
              <a:off x="10941256" y="3947892"/>
              <a:ext cx="728431" cy="369332"/>
            </a:xfrm>
            <a:prstGeom prst="rect">
              <a:avLst/>
            </a:prstGeom>
            <a:noFill/>
          </p:spPr>
          <p:txBody>
            <a:bodyPr wrap="square" rtlCol="0">
              <a:spAutoFit/>
            </a:bodyPr>
            <a:lstStyle/>
            <a:p>
              <a:pPr algn="ctr"/>
              <a:r>
                <a:rPr lang="en-US" dirty="0"/>
                <a:t>30.98</a:t>
              </a:r>
            </a:p>
          </p:txBody>
        </p:sp>
        <p:sp>
          <p:nvSpPr>
            <p:cNvPr id="112" name="Rectangle 111"/>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86" name="TextBox 85"/>
          <p:cNvSpPr txBox="1"/>
          <p:nvPr/>
        </p:nvSpPr>
        <p:spPr>
          <a:xfrm>
            <a:off x="183973" y="3230935"/>
            <a:ext cx="757313" cy="369332"/>
          </a:xfrm>
          <a:prstGeom prst="rect">
            <a:avLst/>
          </a:prstGeom>
          <a:noFill/>
        </p:spPr>
        <p:txBody>
          <a:bodyPr wrap="square" rtlCol="0">
            <a:spAutoFit/>
          </a:bodyPr>
          <a:lstStyle/>
          <a:p>
            <a:pPr algn="ctr"/>
            <a:r>
              <a:rPr lang="en-US" dirty="0"/>
              <a:t>11</a:t>
            </a:r>
          </a:p>
        </p:txBody>
      </p:sp>
      <p:sp>
        <p:nvSpPr>
          <p:cNvPr id="92" name="TextBox 91"/>
          <p:cNvSpPr txBox="1"/>
          <p:nvPr/>
        </p:nvSpPr>
        <p:spPr>
          <a:xfrm>
            <a:off x="936105" y="3230935"/>
            <a:ext cx="757314" cy="369332"/>
          </a:xfrm>
          <a:prstGeom prst="rect">
            <a:avLst/>
          </a:prstGeom>
          <a:noFill/>
        </p:spPr>
        <p:txBody>
          <a:bodyPr wrap="square" rtlCol="0">
            <a:spAutoFit/>
          </a:bodyPr>
          <a:lstStyle/>
          <a:p>
            <a:pPr algn="ctr"/>
            <a:r>
              <a:rPr lang="en-US" dirty="0"/>
              <a:t>12</a:t>
            </a:r>
          </a:p>
        </p:txBody>
      </p:sp>
      <p:sp>
        <p:nvSpPr>
          <p:cNvPr id="99" name="TextBox 98"/>
          <p:cNvSpPr txBox="1"/>
          <p:nvPr/>
        </p:nvSpPr>
        <p:spPr>
          <a:xfrm>
            <a:off x="1689700" y="3226134"/>
            <a:ext cx="757313" cy="369332"/>
          </a:xfrm>
          <a:prstGeom prst="rect">
            <a:avLst/>
          </a:prstGeom>
          <a:noFill/>
        </p:spPr>
        <p:txBody>
          <a:bodyPr wrap="square" rtlCol="0">
            <a:spAutoFit/>
          </a:bodyPr>
          <a:lstStyle/>
          <a:p>
            <a:pPr algn="ctr"/>
            <a:r>
              <a:rPr lang="en-US" dirty="0"/>
              <a:t>13</a:t>
            </a:r>
          </a:p>
        </p:txBody>
      </p:sp>
      <p:sp>
        <p:nvSpPr>
          <p:cNvPr id="105" name="TextBox 104"/>
          <p:cNvSpPr txBox="1"/>
          <p:nvPr/>
        </p:nvSpPr>
        <p:spPr>
          <a:xfrm>
            <a:off x="2442244" y="3223733"/>
            <a:ext cx="757313" cy="369332"/>
          </a:xfrm>
          <a:prstGeom prst="rect">
            <a:avLst/>
          </a:prstGeom>
          <a:noFill/>
        </p:spPr>
        <p:txBody>
          <a:bodyPr wrap="square" rtlCol="0">
            <a:spAutoFit/>
          </a:bodyPr>
          <a:lstStyle/>
          <a:p>
            <a:pPr algn="ctr"/>
            <a:r>
              <a:rPr lang="en-US" dirty="0"/>
              <a:t>14</a:t>
            </a:r>
          </a:p>
        </p:txBody>
      </p:sp>
      <p:sp>
        <p:nvSpPr>
          <p:cNvPr id="111" name="TextBox 110"/>
          <p:cNvSpPr txBox="1"/>
          <p:nvPr/>
        </p:nvSpPr>
        <p:spPr>
          <a:xfrm>
            <a:off x="3195092" y="3214246"/>
            <a:ext cx="757313" cy="369332"/>
          </a:xfrm>
          <a:prstGeom prst="rect">
            <a:avLst/>
          </a:prstGeom>
          <a:noFill/>
        </p:spPr>
        <p:txBody>
          <a:bodyPr wrap="square" rtlCol="0">
            <a:spAutoFit/>
          </a:bodyPr>
          <a:lstStyle/>
          <a:p>
            <a:pPr algn="ctr"/>
            <a:r>
              <a:rPr lang="en-US" dirty="0"/>
              <a:t>15</a:t>
            </a:r>
          </a:p>
        </p:txBody>
      </p:sp>
      <p:grpSp>
        <p:nvGrpSpPr>
          <p:cNvPr id="116" name="Group 115"/>
          <p:cNvGrpSpPr/>
          <p:nvPr/>
        </p:nvGrpSpPr>
        <p:grpSpPr>
          <a:xfrm>
            <a:off x="3939156" y="3209908"/>
            <a:ext cx="733200" cy="1610923"/>
            <a:chOff x="10936487" y="2706301"/>
            <a:chExt cx="733200" cy="1610923"/>
          </a:xfrm>
        </p:grpSpPr>
        <p:sp>
          <p:nvSpPr>
            <p:cNvPr id="117" name="Rectangle 116"/>
            <p:cNvSpPr/>
            <p:nvPr/>
          </p:nvSpPr>
          <p:spPr>
            <a:xfrm>
              <a:off x="10941256" y="2706301"/>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TextBox 120"/>
            <p:cNvSpPr txBox="1"/>
            <p:nvPr/>
          </p:nvSpPr>
          <p:spPr>
            <a:xfrm>
              <a:off x="10936487" y="3134266"/>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a:t>
              </a:r>
            </a:p>
          </p:txBody>
        </p:sp>
        <p:sp>
          <p:nvSpPr>
            <p:cNvPr id="122" name="TextBox 121"/>
            <p:cNvSpPr txBox="1"/>
            <p:nvPr/>
          </p:nvSpPr>
          <p:spPr>
            <a:xfrm>
              <a:off x="10941256" y="3947892"/>
              <a:ext cx="728431" cy="369332"/>
            </a:xfrm>
            <a:prstGeom prst="rect">
              <a:avLst/>
            </a:prstGeom>
            <a:noFill/>
          </p:spPr>
          <p:txBody>
            <a:bodyPr wrap="square" rtlCol="0">
              <a:spAutoFit/>
            </a:bodyPr>
            <a:lstStyle/>
            <a:p>
              <a:pPr algn="ctr"/>
              <a:r>
                <a:rPr lang="en-US" dirty="0"/>
                <a:t>32.07</a:t>
              </a:r>
            </a:p>
          </p:txBody>
        </p:sp>
        <p:sp>
          <p:nvSpPr>
            <p:cNvPr id="123" name="Rectangle 122"/>
            <p:cNvSpPr/>
            <p:nvPr/>
          </p:nvSpPr>
          <p:spPr>
            <a:xfrm>
              <a:off x="10941256" y="3070834"/>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24" name="TextBox 123"/>
          <p:cNvSpPr txBox="1"/>
          <p:nvPr/>
        </p:nvSpPr>
        <p:spPr>
          <a:xfrm>
            <a:off x="3943924" y="3210272"/>
            <a:ext cx="757313" cy="369332"/>
          </a:xfrm>
          <a:prstGeom prst="rect">
            <a:avLst/>
          </a:prstGeom>
          <a:noFill/>
        </p:spPr>
        <p:txBody>
          <a:bodyPr wrap="square" rtlCol="0">
            <a:spAutoFit/>
          </a:bodyPr>
          <a:lstStyle/>
          <a:p>
            <a:pPr algn="ctr"/>
            <a:r>
              <a:rPr lang="en-US" dirty="0"/>
              <a:t>16</a:t>
            </a:r>
          </a:p>
        </p:txBody>
      </p:sp>
      <p:grpSp>
        <p:nvGrpSpPr>
          <p:cNvPr id="131" name="Group 130"/>
          <p:cNvGrpSpPr/>
          <p:nvPr/>
        </p:nvGrpSpPr>
        <p:grpSpPr>
          <a:xfrm>
            <a:off x="4694321" y="3217809"/>
            <a:ext cx="728432" cy="1610921"/>
            <a:chOff x="6434962" y="2718228"/>
            <a:chExt cx="728432" cy="1610921"/>
          </a:xfrm>
        </p:grpSpPr>
        <p:sp>
          <p:nvSpPr>
            <p:cNvPr id="132" name="Rectangle 131"/>
            <p:cNvSpPr/>
            <p:nvPr/>
          </p:nvSpPr>
          <p:spPr>
            <a:xfrm>
              <a:off x="6434963"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TextBox 132"/>
            <p:cNvSpPr txBox="1"/>
            <p:nvPr/>
          </p:nvSpPr>
          <p:spPr>
            <a:xfrm>
              <a:off x="6434962" y="3141570"/>
              <a:ext cx="72843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Cl</a:t>
              </a:r>
            </a:p>
          </p:txBody>
        </p:sp>
        <p:sp>
          <p:nvSpPr>
            <p:cNvPr id="149" name="TextBox 148"/>
            <p:cNvSpPr txBox="1"/>
            <p:nvPr/>
          </p:nvSpPr>
          <p:spPr>
            <a:xfrm>
              <a:off x="6434963" y="3959817"/>
              <a:ext cx="728431" cy="369332"/>
            </a:xfrm>
            <a:prstGeom prst="rect">
              <a:avLst/>
            </a:prstGeom>
            <a:noFill/>
          </p:spPr>
          <p:txBody>
            <a:bodyPr wrap="square" rtlCol="0">
              <a:spAutoFit/>
            </a:bodyPr>
            <a:lstStyle/>
            <a:p>
              <a:pPr algn="ctr"/>
              <a:r>
                <a:rPr lang="en-US" dirty="0"/>
                <a:t>35.45</a:t>
              </a:r>
            </a:p>
          </p:txBody>
        </p:sp>
        <p:sp>
          <p:nvSpPr>
            <p:cNvPr id="150" name="Rectangle 149"/>
            <p:cNvSpPr/>
            <p:nvPr/>
          </p:nvSpPr>
          <p:spPr>
            <a:xfrm>
              <a:off x="6434963"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grpSp>
        <p:nvGrpSpPr>
          <p:cNvPr id="151" name="Group 150"/>
          <p:cNvGrpSpPr/>
          <p:nvPr/>
        </p:nvGrpSpPr>
        <p:grpSpPr>
          <a:xfrm>
            <a:off x="5438864" y="3217809"/>
            <a:ext cx="728432" cy="1610923"/>
            <a:chOff x="7179505" y="2718228"/>
            <a:chExt cx="728432" cy="1610923"/>
          </a:xfrm>
        </p:grpSpPr>
        <p:sp>
          <p:nvSpPr>
            <p:cNvPr id="152" name="Rectangle 151"/>
            <p:cNvSpPr/>
            <p:nvPr/>
          </p:nvSpPr>
          <p:spPr>
            <a:xfrm>
              <a:off x="7179506" y="2718228"/>
              <a:ext cx="728431" cy="16061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TextBox 152"/>
            <p:cNvSpPr txBox="1"/>
            <p:nvPr/>
          </p:nvSpPr>
          <p:spPr>
            <a:xfrm>
              <a:off x="7179505" y="3141570"/>
              <a:ext cx="728432"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Ar</a:t>
              </a:r>
              <a:endParaRPr lang="en-US" sz="3600" dirty="0">
                <a:latin typeface="Times New Roman" panose="02020603050405020304" pitchFamily="18" charset="0"/>
                <a:cs typeface="Times New Roman" panose="02020603050405020304" pitchFamily="18" charset="0"/>
              </a:endParaRPr>
            </a:p>
          </p:txBody>
        </p:sp>
        <p:sp>
          <p:nvSpPr>
            <p:cNvPr id="154" name="TextBox 153"/>
            <p:cNvSpPr txBox="1"/>
            <p:nvPr/>
          </p:nvSpPr>
          <p:spPr>
            <a:xfrm>
              <a:off x="7179506" y="3959819"/>
              <a:ext cx="728431" cy="369332"/>
            </a:xfrm>
            <a:prstGeom prst="rect">
              <a:avLst/>
            </a:prstGeom>
            <a:noFill/>
          </p:spPr>
          <p:txBody>
            <a:bodyPr wrap="square" rtlCol="0">
              <a:spAutoFit/>
            </a:bodyPr>
            <a:lstStyle/>
            <a:p>
              <a:pPr algn="ctr"/>
              <a:r>
                <a:rPr lang="en-US" dirty="0"/>
                <a:t>39.95</a:t>
              </a:r>
            </a:p>
          </p:txBody>
        </p:sp>
        <p:sp>
          <p:nvSpPr>
            <p:cNvPr id="155" name="Rectangle 154"/>
            <p:cNvSpPr/>
            <p:nvPr/>
          </p:nvSpPr>
          <p:spPr>
            <a:xfrm>
              <a:off x="7179506" y="3082761"/>
              <a:ext cx="728431" cy="8770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56" name="TextBox 155"/>
          <p:cNvSpPr txBox="1"/>
          <p:nvPr/>
        </p:nvSpPr>
        <p:spPr>
          <a:xfrm>
            <a:off x="4694321" y="3227698"/>
            <a:ext cx="757313" cy="369332"/>
          </a:xfrm>
          <a:prstGeom prst="rect">
            <a:avLst/>
          </a:prstGeom>
          <a:noFill/>
        </p:spPr>
        <p:txBody>
          <a:bodyPr wrap="square" rtlCol="0">
            <a:spAutoFit/>
          </a:bodyPr>
          <a:lstStyle/>
          <a:p>
            <a:pPr algn="ctr"/>
            <a:r>
              <a:rPr lang="en-US" dirty="0"/>
              <a:t>17</a:t>
            </a:r>
          </a:p>
        </p:txBody>
      </p:sp>
      <p:sp>
        <p:nvSpPr>
          <p:cNvPr id="157" name="TextBox 156"/>
          <p:cNvSpPr txBox="1"/>
          <p:nvPr/>
        </p:nvSpPr>
        <p:spPr>
          <a:xfrm>
            <a:off x="5438864" y="3227698"/>
            <a:ext cx="757313" cy="369332"/>
          </a:xfrm>
          <a:prstGeom prst="rect">
            <a:avLst/>
          </a:prstGeom>
          <a:noFill/>
        </p:spPr>
        <p:txBody>
          <a:bodyPr wrap="square" rtlCol="0">
            <a:spAutoFit/>
          </a:bodyPr>
          <a:lstStyle/>
          <a:p>
            <a:pPr algn="ctr"/>
            <a:r>
              <a:rPr lang="en-US" dirty="0"/>
              <a:t>18</a:t>
            </a:r>
          </a:p>
        </p:txBody>
      </p:sp>
      <p:sp>
        <p:nvSpPr>
          <p:cNvPr id="6" name="Left Brace 5"/>
          <p:cNvSpPr/>
          <p:nvPr/>
        </p:nvSpPr>
        <p:spPr>
          <a:xfrm rot="5400000">
            <a:off x="2877464" y="-1760500"/>
            <a:ext cx="591135" cy="5965377"/>
          </a:xfrm>
          <a:prstGeom prst="leftBrace">
            <a:avLst/>
          </a:prstGeom>
          <a:ln w="28575">
            <a:solidFill>
              <a:srgbClr val="7E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7" name="Picture 126"/>
          <p:cNvPicPr>
            <a:picLocks noChangeAspect="1"/>
          </p:cNvPicPr>
          <p:nvPr/>
        </p:nvPicPr>
        <p:blipFill>
          <a:blip r:embed="rId5"/>
          <a:stretch>
            <a:fillRect/>
          </a:stretch>
        </p:blipFill>
        <p:spPr>
          <a:xfrm>
            <a:off x="1521373" y="-171218"/>
            <a:ext cx="3273836" cy="1286367"/>
          </a:xfrm>
          <a:prstGeom prst="rect">
            <a:avLst/>
          </a:prstGeom>
        </p:spPr>
      </p:pic>
      <p:sp>
        <p:nvSpPr>
          <p:cNvPr id="2" name="Rectangle 1"/>
          <p:cNvSpPr/>
          <p:nvPr/>
        </p:nvSpPr>
        <p:spPr>
          <a:xfrm>
            <a:off x="943016" y="1569199"/>
            <a:ext cx="5224280" cy="3262770"/>
          </a:xfrm>
          <a:prstGeom prst="rect">
            <a:avLst/>
          </a:prstGeom>
          <a:solidFill>
            <a:srgbClr val="969696">
              <a:alpha val="94902"/>
            </a:srgb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4" name="Snip Single Corner Rectangle 133"/>
          <p:cNvSpPr/>
          <p:nvPr/>
        </p:nvSpPr>
        <p:spPr>
          <a:xfrm flipH="1">
            <a:off x="6661147" y="603250"/>
            <a:ext cx="5391152" cy="2551207"/>
          </a:xfrm>
          <a:prstGeom prst="snip1Rect">
            <a:avLst>
              <a:gd name="adj" fmla="val 14153"/>
            </a:avLst>
          </a:prstGeom>
          <a:solidFill>
            <a:srgbClr val="DDDDDD">
              <a:alpha val="50196"/>
            </a:srgbClr>
          </a:solidFill>
          <a:ln w="9525">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5" name="Snip Single Corner Rectangle 134"/>
          <p:cNvSpPr/>
          <p:nvPr/>
        </p:nvSpPr>
        <p:spPr>
          <a:xfrm flipV="1">
            <a:off x="233982" y="2057198"/>
            <a:ext cx="660845" cy="672621"/>
          </a:xfrm>
          <a:prstGeom prst="snip1Rect">
            <a:avLst>
              <a:gd name="adj" fmla="val 50000"/>
            </a:avLst>
          </a:prstGeom>
          <a:solidFill>
            <a:srgbClr val="FFC000">
              <a:alpha val="69804"/>
            </a:srgbClr>
          </a:solidFill>
          <a:ln w="9525">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ectangle 165"/>
          <p:cNvSpPr/>
          <p:nvPr/>
        </p:nvSpPr>
        <p:spPr>
          <a:xfrm>
            <a:off x="6332528" y="255485"/>
            <a:ext cx="519694" cy="538609"/>
          </a:xfrm>
          <a:prstGeom prst="rect">
            <a:avLst/>
          </a:prstGeom>
        </p:spPr>
        <p:txBody>
          <a:bodyPr wrap="none">
            <a:spAutoFit/>
          </a:bodyPr>
          <a:lstStyle/>
          <a:p>
            <a:r>
              <a:rPr lang="en-US" sz="2900" dirty="0">
                <a:latin typeface="Bookman Old Style" panose="02050604050505020204" pitchFamily="18" charset="0"/>
              </a:rPr>
              <a:t>Li</a:t>
            </a:r>
            <a:endParaRPr lang="en-US" sz="2900" baseline="-25000" dirty="0"/>
          </a:p>
        </p:txBody>
      </p:sp>
      <p:sp>
        <p:nvSpPr>
          <p:cNvPr id="167" name="Snip Single Corner Rectangle 166"/>
          <p:cNvSpPr/>
          <p:nvPr/>
        </p:nvSpPr>
        <p:spPr>
          <a:xfrm flipV="1">
            <a:off x="233982" y="3693941"/>
            <a:ext cx="660845" cy="672621"/>
          </a:xfrm>
          <a:prstGeom prst="snip1Rect">
            <a:avLst>
              <a:gd name="adj" fmla="val 50000"/>
            </a:avLst>
          </a:prstGeom>
          <a:solidFill>
            <a:srgbClr val="FFC000">
              <a:alpha val="69804"/>
            </a:srgbClr>
          </a:solidFill>
          <a:ln w="9525">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Snip Single Corner Rectangle 167"/>
          <p:cNvSpPr/>
          <p:nvPr/>
        </p:nvSpPr>
        <p:spPr>
          <a:xfrm flipH="1">
            <a:off x="6661147" y="3822065"/>
            <a:ext cx="5391152" cy="2551207"/>
          </a:xfrm>
          <a:prstGeom prst="snip1Rect">
            <a:avLst>
              <a:gd name="adj" fmla="val 14153"/>
            </a:avLst>
          </a:prstGeom>
          <a:solidFill>
            <a:srgbClr val="DDDDDD">
              <a:alpha val="50196"/>
            </a:srgbClr>
          </a:solidFill>
          <a:ln w="9525">
            <a:solidFill>
              <a:srgbClr val="A6A6A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Rectangle 168"/>
          <p:cNvSpPr/>
          <p:nvPr/>
        </p:nvSpPr>
        <p:spPr>
          <a:xfrm>
            <a:off x="6271961" y="3478877"/>
            <a:ext cx="676788" cy="538609"/>
          </a:xfrm>
          <a:prstGeom prst="rect">
            <a:avLst/>
          </a:prstGeom>
        </p:spPr>
        <p:txBody>
          <a:bodyPr wrap="none">
            <a:spAutoFit/>
          </a:bodyPr>
          <a:lstStyle/>
          <a:p>
            <a:r>
              <a:rPr lang="en-US" sz="2900" dirty="0">
                <a:latin typeface="Bookman Old Style" panose="02050604050505020204" pitchFamily="18" charset="0"/>
              </a:rPr>
              <a:t>Na</a:t>
            </a:r>
            <a:endParaRPr lang="en-US" sz="2900" baseline="-25000" dirty="0"/>
          </a:p>
        </p:txBody>
      </p:sp>
      <p:sp>
        <p:nvSpPr>
          <p:cNvPr id="176" name="Rounded Rectangle 175"/>
          <p:cNvSpPr/>
          <p:nvPr/>
        </p:nvSpPr>
        <p:spPr>
          <a:xfrm>
            <a:off x="6865555" y="5147396"/>
            <a:ext cx="2659445" cy="4855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Rounded Rectangle 3"/>
          <p:cNvSpPr/>
          <p:nvPr/>
        </p:nvSpPr>
        <p:spPr>
          <a:xfrm>
            <a:off x="6796877" y="1814437"/>
            <a:ext cx="2413447" cy="4855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7" name="Rounded Rectangle 176"/>
          <p:cNvSpPr/>
          <p:nvPr/>
        </p:nvSpPr>
        <p:spPr>
          <a:xfrm>
            <a:off x="6893528" y="5729070"/>
            <a:ext cx="3850672" cy="4855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8" name="Rounded Rectangle 177"/>
          <p:cNvSpPr/>
          <p:nvPr/>
        </p:nvSpPr>
        <p:spPr>
          <a:xfrm>
            <a:off x="6824850" y="2396111"/>
            <a:ext cx="3583329" cy="4855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p:cNvSpPr txBox="1"/>
          <p:nvPr/>
        </p:nvSpPr>
        <p:spPr>
          <a:xfrm>
            <a:off x="6796877" y="2434278"/>
            <a:ext cx="4889500" cy="461665"/>
          </a:xfrm>
          <a:prstGeom prst="rect">
            <a:avLst/>
          </a:prstGeom>
          <a:noFill/>
        </p:spPr>
        <p:txBody>
          <a:bodyPr wrap="square" rtlCol="0">
            <a:spAutoFit/>
          </a:bodyPr>
          <a:lstStyle/>
          <a:p>
            <a:r>
              <a:rPr lang="en-US" sz="2400" dirty="0">
                <a:latin typeface="Bookman Old Style" panose="02050604050505020204" pitchFamily="18" charset="0"/>
              </a:rPr>
              <a:t>Li + H</a:t>
            </a:r>
            <a:r>
              <a:rPr lang="en-US" sz="2400" baseline="-25000" dirty="0">
                <a:latin typeface="Bookman Old Style" panose="02050604050505020204" pitchFamily="18" charset="0"/>
              </a:rPr>
              <a:t>2</a:t>
            </a:r>
            <a:r>
              <a:rPr lang="en-US" sz="2400" dirty="0">
                <a:latin typeface="Bookman Old Style" panose="02050604050505020204" pitchFamily="18" charset="0"/>
              </a:rPr>
              <a:t>O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a:t>
            </a:r>
            <a:r>
              <a:rPr lang="en-US" sz="2400" dirty="0" err="1">
                <a:latin typeface="Bookman Old Style" panose="02050604050505020204" pitchFamily="18" charset="0"/>
              </a:rPr>
              <a:t>LiOH</a:t>
            </a:r>
            <a:r>
              <a:rPr lang="en-US" sz="2400" dirty="0">
                <a:latin typeface="Bookman Old Style" panose="02050604050505020204" pitchFamily="18" charset="0"/>
              </a:rPr>
              <a:t> + H</a:t>
            </a:r>
            <a:r>
              <a:rPr lang="en-US" sz="2400" baseline="-25000" dirty="0">
                <a:latin typeface="Bookman Old Style" panose="02050604050505020204" pitchFamily="18" charset="0"/>
              </a:rPr>
              <a:t>2</a:t>
            </a:r>
            <a:r>
              <a:rPr lang="en-US" sz="2400" dirty="0">
                <a:latin typeface="Times New Roman" panose="02020603050405020304" pitchFamily="18" charset="0"/>
                <a:cs typeface="Times New Roman" panose="02020603050405020304" pitchFamily="18" charset="0"/>
              </a:rPr>
              <a:t>↑</a:t>
            </a:r>
            <a:endParaRPr lang="en-US" sz="2400" baseline="-25000" dirty="0">
              <a:latin typeface="Times New Roman" panose="02020603050405020304" pitchFamily="18" charset="0"/>
              <a:cs typeface="Times New Roman" panose="02020603050405020304" pitchFamily="18" charset="0"/>
            </a:endParaRPr>
          </a:p>
        </p:txBody>
      </p:sp>
      <p:sp>
        <p:nvSpPr>
          <p:cNvPr id="171" name="TextBox 170"/>
          <p:cNvSpPr txBox="1"/>
          <p:nvPr/>
        </p:nvSpPr>
        <p:spPr>
          <a:xfrm>
            <a:off x="6810814" y="1290533"/>
            <a:ext cx="4889500" cy="461665"/>
          </a:xfrm>
          <a:prstGeom prst="rect">
            <a:avLst/>
          </a:prstGeom>
          <a:noFill/>
        </p:spPr>
        <p:txBody>
          <a:bodyPr wrap="square" rtlCol="0">
            <a:spAutoFit/>
          </a:bodyPr>
          <a:lstStyle/>
          <a:p>
            <a:r>
              <a:rPr lang="en-US" sz="2400" dirty="0">
                <a:latin typeface="Bookman Old Style" panose="02050604050505020204" pitchFamily="18" charset="0"/>
              </a:rPr>
              <a:t>Li + H</a:t>
            </a:r>
            <a:r>
              <a:rPr lang="en-US" sz="2400" baseline="-25000" dirty="0">
                <a:latin typeface="Bookman Old Style" panose="02050604050505020204" pitchFamily="18" charset="0"/>
              </a:rPr>
              <a:t>2</a:t>
            </a:r>
            <a:r>
              <a:rPr lang="en-US" sz="2400" dirty="0">
                <a:latin typeface="Bookman Old Style" panose="02050604050505020204" pitchFamily="18" charset="0"/>
              </a:rPr>
              <a:t>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a:t>
            </a:r>
            <a:r>
              <a:rPr lang="en-US" sz="2400" dirty="0" err="1">
                <a:latin typeface="Bookman Old Style" panose="02050604050505020204" pitchFamily="18" charset="0"/>
              </a:rPr>
              <a:t>LiH</a:t>
            </a:r>
            <a:endParaRPr lang="en-US" sz="2400" baseline="-25000" dirty="0">
              <a:latin typeface="Times New Roman" panose="02020603050405020304" pitchFamily="18" charset="0"/>
              <a:cs typeface="Times New Roman" panose="02020603050405020304" pitchFamily="18" charset="0"/>
            </a:endParaRPr>
          </a:p>
        </p:txBody>
      </p:sp>
      <p:sp>
        <p:nvSpPr>
          <p:cNvPr id="172" name="TextBox 171"/>
          <p:cNvSpPr txBox="1"/>
          <p:nvPr/>
        </p:nvSpPr>
        <p:spPr>
          <a:xfrm>
            <a:off x="6810814" y="1845785"/>
            <a:ext cx="4889500" cy="461665"/>
          </a:xfrm>
          <a:prstGeom prst="rect">
            <a:avLst/>
          </a:prstGeom>
          <a:noFill/>
        </p:spPr>
        <p:txBody>
          <a:bodyPr wrap="square" rtlCol="0">
            <a:spAutoFit/>
          </a:bodyPr>
          <a:lstStyle/>
          <a:p>
            <a:r>
              <a:rPr lang="en-US" sz="2400" dirty="0">
                <a:latin typeface="Bookman Old Style" panose="02050604050505020204" pitchFamily="18" charset="0"/>
              </a:rPr>
              <a:t>Li + O</a:t>
            </a:r>
            <a:r>
              <a:rPr lang="en-US" sz="2400" baseline="-25000" dirty="0">
                <a:latin typeface="Bookman Old Style" panose="02050604050505020204" pitchFamily="18" charset="0"/>
              </a:rPr>
              <a:t>2</a:t>
            </a:r>
            <a:r>
              <a:rPr lang="en-US" sz="2400" dirty="0">
                <a:latin typeface="Bookman Old Style" panose="02050604050505020204" pitchFamily="18" charset="0"/>
              </a:rPr>
              <a:t>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Li</a:t>
            </a:r>
            <a:r>
              <a:rPr lang="en-US" sz="2400" baseline="-25000" dirty="0">
                <a:latin typeface="Bookman Old Style" panose="02050604050505020204" pitchFamily="18" charset="0"/>
              </a:rPr>
              <a:t>2</a:t>
            </a:r>
            <a:r>
              <a:rPr lang="en-US" sz="2400" dirty="0">
                <a:latin typeface="Bookman Old Style" panose="02050604050505020204" pitchFamily="18" charset="0"/>
              </a:rPr>
              <a:t>O</a:t>
            </a:r>
            <a:endParaRPr lang="en-US" sz="2400" baseline="-25000" dirty="0">
              <a:latin typeface="Times New Roman" panose="02020603050405020304" pitchFamily="18" charset="0"/>
              <a:cs typeface="Times New Roman" panose="02020603050405020304" pitchFamily="18" charset="0"/>
            </a:endParaRPr>
          </a:p>
        </p:txBody>
      </p:sp>
      <p:sp>
        <p:nvSpPr>
          <p:cNvPr id="173" name="TextBox 172"/>
          <p:cNvSpPr txBox="1"/>
          <p:nvPr/>
        </p:nvSpPr>
        <p:spPr>
          <a:xfrm>
            <a:off x="6883340" y="5763594"/>
            <a:ext cx="4889500" cy="461665"/>
          </a:xfrm>
          <a:prstGeom prst="rect">
            <a:avLst/>
          </a:prstGeom>
          <a:noFill/>
        </p:spPr>
        <p:txBody>
          <a:bodyPr wrap="square" rtlCol="0">
            <a:spAutoFit/>
          </a:bodyPr>
          <a:lstStyle/>
          <a:p>
            <a:r>
              <a:rPr lang="en-US" sz="2400" dirty="0">
                <a:latin typeface="Bookman Old Style" panose="02050604050505020204" pitchFamily="18" charset="0"/>
              </a:rPr>
              <a:t>Na + H</a:t>
            </a:r>
            <a:r>
              <a:rPr lang="en-US" sz="2400" baseline="-25000" dirty="0">
                <a:latin typeface="Bookman Old Style" panose="02050604050505020204" pitchFamily="18" charset="0"/>
              </a:rPr>
              <a:t>2</a:t>
            </a:r>
            <a:r>
              <a:rPr lang="en-US" sz="2400" dirty="0">
                <a:latin typeface="Bookman Old Style" panose="02050604050505020204" pitchFamily="18" charset="0"/>
              </a:rPr>
              <a:t>O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a:t>
            </a:r>
            <a:r>
              <a:rPr lang="en-US" sz="2400" dirty="0" err="1">
                <a:latin typeface="Bookman Old Style" panose="02050604050505020204" pitchFamily="18" charset="0"/>
              </a:rPr>
              <a:t>NaOH</a:t>
            </a:r>
            <a:r>
              <a:rPr lang="en-US" sz="2400" dirty="0">
                <a:latin typeface="Bookman Old Style" panose="02050604050505020204" pitchFamily="18" charset="0"/>
              </a:rPr>
              <a:t> + H</a:t>
            </a:r>
            <a:r>
              <a:rPr lang="en-US" sz="2400" baseline="-25000" dirty="0">
                <a:latin typeface="Bookman Old Style" panose="02050604050505020204" pitchFamily="18" charset="0"/>
              </a:rPr>
              <a:t>2</a:t>
            </a:r>
            <a:r>
              <a:rPr lang="en-US" sz="2400" dirty="0">
                <a:latin typeface="Times New Roman" panose="02020603050405020304" pitchFamily="18" charset="0"/>
                <a:cs typeface="Times New Roman" panose="02020603050405020304" pitchFamily="18" charset="0"/>
              </a:rPr>
              <a:t>↑</a:t>
            </a:r>
            <a:endParaRPr lang="en-US" sz="2400" baseline="-25000" dirty="0">
              <a:latin typeface="Times New Roman" panose="02020603050405020304" pitchFamily="18" charset="0"/>
              <a:cs typeface="Times New Roman" panose="02020603050405020304" pitchFamily="18" charset="0"/>
            </a:endParaRPr>
          </a:p>
        </p:txBody>
      </p:sp>
      <p:sp>
        <p:nvSpPr>
          <p:cNvPr id="174" name="TextBox 173"/>
          <p:cNvSpPr txBox="1"/>
          <p:nvPr/>
        </p:nvSpPr>
        <p:spPr>
          <a:xfrm>
            <a:off x="6897277" y="4619849"/>
            <a:ext cx="4889500" cy="461665"/>
          </a:xfrm>
          <a:prstGeom prst="rect">
            <a:avLst/>
          </a:prstGeom>
          <a:noFill/>
        </p:spPr>
        <p:txBody>
          <a:bodyPr wrap="square" rtlCol="0">
            <a:spAutoFit/>
          </a:bodyPr>
          <a:lstStyle/>
          <a:p>
            <a:r>
              <a:rPr lang="en-US" sz="2400" dirty="0">
                <a:latin typeface="Bookman Old Style" panose="02050604050505020204" pitchFamily="18" charset="0"/>
              </a:rPr>
              <a:t>Na + H</a:t>
            </a:r>
            <a:r>
              <a:rPr lang="en-US" sz="2400" baseline="-25000" dirty="0">
                <a:latin typeface="Bookman Old Style" panose="02050604050505020204" pitchFamily="18" charset="0"/>
              </a:rPr>
              <a:t>2</a:t>
            </a:r>
            <a:r>
              <a:rPr lang="en-US" sz="2400" dirty="0">
                <a:latin typeface="Bookman Old Style" panose="02050604050505020204" pitchFamily="18" charset="0"/>
              </a:rPr>
              <a:t>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a:t>
            </a:r>
            <a:r>
              <a:rPr lang="en-US" sz="2400" dirty="0" err="1">
                <a:latin typeface="Bookman Old Style" panose="02050604050505020204" pitchFamily="18" charset="0"/>
              </a:rPr>
              <a:t>NaH</a:t>
            </a:r>
            <a:endParaRPr lang="en-US" sz="2400" baseline="-25000" dirty="0">
              <a:latin typeface="Times New Roman" panose="02020603050405020304" pitchFamily="18" charset="0"/>
              <a:cs typeface="Times New Roman" panose="02020603050405020304" pitchFamily="18" charset="0"/>
            </a:endParaRPr>
          </a:p>
        </p:txBody>
      </p:sp>
      <p:sp>
        <p:nvSpPr>
          <p:cNvPr id="175" name="TextBox 174"/>
          <p:cNvSpPr txBox="1"/>
          <p:nvPr/>
        </p:nvSpPr>
        <p:spPr>
          <a:xfrm>
            <a:off x="6897277" y="5175101"/>
            <a:ext cx="4889500" cy="461665"/>
          </a:xfrm>
          <a:prstGeom prst="rect">
            <a:avLst/>
          </a:prstGeom>
          <a:noFill/>
        </p:spPr>
        <p:txBody>
          <a:bodyPr wrap="square" rtlCol="0">
            <a:spAutoFit/>
          </a:bodyPr>
          <a:lstStyle/>
          <a:p>
            <a:r>
              <a:rPr lang="en-US" sz="2400" dirty="0">
                <a:latin typeface="Bookman Old Style" panose="02050604050505020204" pitchFamily="18" charset="0"/>
              </a:rPr>
              <a:t>Na + O</a:t>
            </a:r>
            <a:r>
              <a:rPr lang="en-US" sz="2400" baseline="-25000" dirty="0">
                <a:latin typeface="Bookman Old Style" panose="02050604050505020204" pitchFamily="18" charset="0"/>
              </a:rPr>
              <a:t>2</a:t>
            </a:r>
            <a:r>
              <a:rPr lang="en-US" sz="2400" dirty="0">
                <a:latin typeface="Bookman Old Style" panose="02050604050505020204" pitchFamily="18" charset="0"/>
              </a:rPr>
              <a:t> </a:t>
            </a:r>
            <a:r>
              <a:rPr lang="en-US" sz="2400" dirty="0">
                <a:latin typeface="Times New Roman" panose="02020603050405020304" pitchFamily="18" charset="0"/>
                <a:cs typeface="Times New Roman" panose="02020603050405020304" pitchFamily="18" charset="0"/>
              </a:rPr>
              <a:t>→</a:t>
            </a:r>
            <a:r>
              <a:rPr lang="en-US" sz="2400" dirty="0">
                <a:latin typeface="Bookman Old Style" panose="02050604050505020204" pitchFamily="18" charset="0"/>
              </a:rPr>
              <a:t> Na</a:t>
            </a:r>
            <a:r>
              <a:rPr lang="en-US" sz="2400" baseline="-25000" dirty="0">
                <a:latin typeface="Bookman Old Style" panose="02050604050505020204" pitchFamily="18" charset="0"/>
              </a:rPr>
              <a:t>2</a:t>
            </a:r>
            <a:r>
              <a:rPr lang="en-US" sz="2400" dirty="0">
                <a:latin typeface="Bookman Old Style" panose="02050604050505020204" pitchFamily="18" charset="0"/>
              </a:rPr>
              <a:t>O</a:t>
            </a:r>
            <a:endParaRPr lang="en-US" sz="2400" baseline="-25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59105" y="700257"/>
            <a:ext cx="2129109" cy="369332"/>
          </a:xfrm>
          <a:prstGeom prst="rect">
            <a:avLst/>
          </a:prstGeom>
          <a:noFill/>
        </p:spPr>
        <p:txBody>
          <a:bodyPr wrap="none" rtlCol="0">
            <a:spAutoFit/>
          </a:bodyPr>
          <a:lstStyle/>
          <a:p>
            <a:r>
              <a:rPr lang="ka-GE" b="1" dirty="0">
                <a:solidFill>
                  <a:srgbClr val="FF0000"/>
                </a:solidFill>
                <a:latin typeface="BPG Mrgvlovani Caps 2010" panose="02000503000000020004" pitchFamily="2" charset="0"/>
              </a:rPr>
              <a:t>ტუტე ლითონი</a:t>
            </a:r>
            <a:endParaRPr lang="en-US" b="1" dirty="0">
              <a:solidFill>
                <a:srgbClr val="FF0000"/>
              </a:solidFill>
              <a:latin typeface="BPG Mrgvlovani Caps 2010" panose="02000503000000020004" pitchFamily="2" charset="0"/>
            </a:endParaRPr>
          </a:p>
        </p:txBody>
      </p:sp>
      <p:sp>
        <p:nvSpPr>
          <p:cNvPr id="8" name="TextBox 7"/>
          <p:cNvSpPr txBox="1"/>
          <p:nvPr/>
        </p:nvSpPr>
        <p:spPr>
          <a:xfrm>
            <a:off x="6629400" y="1080414"/>
            <a:ext cx="5422899" cy="1569660"/>
          </a:xfrm>
          <a:prstGeom prst="rect">
            <a:avLst/>
          </a:prstGeom>
          <a:noFill/>
        </p:spPr>
        <p:txBody>
          <a:bodyPr wrap="square" rtlCol="0">
            <a:spAutoFit/>
          </a:bodyPr>
          <a:lstStyle/>
          <a:p>
            <a:r>
              <a:rPr lang="ka-GE" b="1" dirty="0">
                <a:solidFill>
                  <a:schemeClr val="accent5">
                    <a:lumMod val="50000"/>
                  </a:schemeClr>
                </a:solidFill>
                <a:latin typeface="BPG Nateli Mtavruli" panose="02000503000000020002" pitchFamily="2" charset="0"/>
                <a:cs typeface="BPG Arial" panose="020B0604020202020204" pitchFamily="34" charset="0"/>
              </a:rPr>
              <a:t>ყოფაქცევა წყალთან</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წყალზე მსუბუქი ლითონია და ტივტივებს მის ზედაპირზე;</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ნორმალურ პირობებში რეაგირებს ძალიან ენერგიულად;</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ცხელდება გარემოს ადუღებამდე;</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წარმოქმნის წყალში ხსნად ფუძე ნაერთს (ტუტეს).</a:t>
            </a:r>
            <a:endParaRPr lang="en-US" sz="1300" dirty="0">
              <a:latin typeface="BPG Arial" panose="020B0604020202020204" pitchFamily="34" charset="0"/>
              <a:cs typeface="BPG Arial" panose="020B0604020202020204" pitchFamily="34" charset="0"/>
            </a:endParaRPr>
          </a:p>
        </p:txBody>
      </p:sp>
      <p:sp>
        <p:nvSpPr>
          <p:cNvPr id="179" name="TextBox 178"/>
          <p:cNvSpPr txBox="1"/>
          <p:nvPr/>
        </p:nvSpPr>
        <p:spPr>
          <a:xfrm>
            <a:off x="7011552" y="3961749"/>
            <a:ext cx="2129109" cy="369332"/>
          </a:xfrm>
          <a:prstGeom prst="rect">
            <a:avLst/>
          </a:prstGeom>
          <a:noFill/>
        </p:spPr>
        <p:txBody>
          <a:bodyPr wrap="none" rtlCol="0">
            <a:spAutoFit/>
          </a:bodyPr>
          <a:lstStyle/>
          <a:p>
            <a:r>
              <a:rPr lang="ka-GE" b="1" dirty="0">
                <a:solidFill>
                  <a:srgbClr val="FF0000"/>
                </a:solidFill>
                <a:latin typeface="BPG Mrgvlovani Caps 2010" panose="02000503000000020004" pitchFamily="2" charset="0"/>
              </a:rPr>
              <a:t>ტუტე ლითონი</a:t>
            </a:r>
            <a:endParaRPr lang="en-US" b="1" dirty="0">
              <a:solidFill>
                <a:srgbClr val="FF0000"/>
              </a:solidFill>
              <a:latin typeface="BPG Mrgvlovani Caps 2010" panose="02000503000000020004" pitchFamily="2" charset="0"/>
            </a:endParaRPr>
          </a:p>
        </p:txBody>
      </p:sp>
      <p:sp>
        <p:nvSpPr>
          <p:cNvPr id="180" name="TextBox 179"/>
          <p:cNvSpPr txBox="1"/>
          <p:nvPr/>
        </p:nvSpPr>
        <p:spPr>
          <a:xfrm>
            <a:off x="6681847" y="4341906"/>
            <a:ext cx="5422899" cy="1569660"/>
          </a:xfrm>
          <a:prstGeom prst="rect">
            <a:avLst/>
          </a:prstGeom>
          <a:noFill/>
        </p:spPr>
        <p:txBody>
          <a:bodyPr wrap="square" rtlCol="0">
            <a:spAutoFit/>
          </a:bodyPr>
          <a:lstStyle/>
          <a:p>
            <a:r>
              <a:rPr lang="ka-GE" b="1" dirty="0">
                <a:solidFill>
                  <a:schemeClr val="accent5">
                    <a:lumMod val="50000"/>
                  </a:schemeClr>
                </a:solidFill>
                <a:latin typeface="BPG Nateli Mtavruli" panose="02000503000000020002" pitchFamily="2" charset="0"/>
                <a:cs typeface="BPG Arial" panose="020B0604020202020204" pitchFamily="34" charset="0"/>
              </a:rPr>
              <a:t>ყოფაქცევა წყალთან</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წყალზე მსუბუქი ლითონია და ტივტივებს მის ზედაპირზე;</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ნორმალურ პირობებში რეაგირებს ძალიან ენერგიულად;</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ცხელდება გარემოს ადუღებამდე;</a:t>
            </a:r>
          </a:p>
          <a:p>
            <a:pPr marL="285750" indent="-285750">
              <a:lnSpc>
                <a:spcPct val="150000"/>
              </a:lnSpc>
              <a:buFont typeface="Arial" panose="020B0604020202020204" pitchFamily="34" charset="0"/>
              <a:buChar char="•"/>
            </a:pPr>
            <a:r>
              <a:rPr lang="ka-GE" sz="1300" dirty="0">
                <a:latin typeface="BPG Arial" panose="020B0604020202020204" pitchFamily="34" charset="0"/>
                <a:cs typeface="BPG Arial" panose="020B0604020202020204" pitchFamily="34" charset="0"/>
              </a:rPr>
              <a:t>წარმოქმნის წყალში ხსნად ფუძე ნაერთს (ტუტეს).</a:t>
            </a:r>
            <a:endParaRPr lang="en-US" sz="1300" dirty="0">
              <a:latin typeface="BPG Arial" panose="020B0604020202020204" pitchFamily="34" charset="0"/>
              <a:cs typeface="BPG Arial" panose="020B0604020202020204" pitchFamily="34" charset="0"/>
            </a:endParaRPr>
          </a:p>
        </p:txBody>
      </p:sp>
      <p:pic>
        <p:nvPicPr>
          <p:cNvPr id="9" name="Lithiu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020410" y="705867"/>
            <a:ext cx="2916487" cy="219007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8222" y="4013383"/>
            <a:ext cx="2946111" cy="192970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729" y="1078663"/>
            <a:ext cx="2286000" cy="15240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9350" y="4352036"/>
            <a:ext cx="2286000" cy="15240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7822" y="63674"/>
            <a:ext cx="3523405" cy="2325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77646" lon="21279107" rev="21415115"/>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2993" y="3766665"/>
            <a:ext cx="3551719" cy="2761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1233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par>
                                <p:cTn id="9" presetID="35" presetClass="emph" presetSubtype="0" repeatCount="3000" fill="hold" grpId="2" nodeType="withEffect">
                                  <p:stCondLst>
                                    <p:cond delay="0"/>
                                  </p:stCondLst>
                                  <p:childTnLst>
                                    <p:anim calcmode="discrete" valueType="str">
                                      <p:cBhvr>
                                        <p:cTn id="10" dur="70" fill="hold"/>
                                        <p:tgtEl>
                                          <p:spTgt spid="135"/>
                                        </p:tgtEl>
                                        <p:attrNameLst>
                                          <p:attrName>style.visibility</p:attrName>
                                        </p:attrNameLst>
                                      </p:cBhvr>
                                      <p:tavLst>
                                        <p:tav tm="0">
                                          <p:val>
                                            <p:strVal val="hidden"/>
                                          </p:val>
                                        </p:tav>
                                        <p:tav tm="50000">
                                          <p:val>
                                            <p:strVal val="visible"/>
                                          </p:val>
                                        </p:tav>
                                      </p:tavLst>
                                    </p:anim>
                                  </p:childTnLst>
                                </p:cTn>
                              </p:par>
                              <p:par>
                                <p:cTn id="11" presetID="35" presetClass="emph" presetSubtype="0" repeatCount="3000" fill="hold" grpId="2" nodeType="withEffect">
                                  <p:stCondLst>
                                    <p:cond delay="0"/>
                                  </p:stCondLst>
                                  <p:childTnLst>
                                    <p:anim calcmode="discrete" valueType="str">
                                      <p:cBhvr>
                                        <p:cTn id="12" dur="70" fill="hold"/>
                                        <p:tgtEl>
                                          <p:spTgt spid="167"/>
                                        </p:tgtEl>
                                        <p:attrNameLst>
                                          <p:attrName>style.visibility</p:attrName>
                                        </p:attrNameLst>
                                      </p:cBhvr>
                                      <p:tavLst>
                                        <p:tav tm="0">
                                          <p:val>
                                            <p:strVal val="hidden"/>
                                          </p:val>
                                        </p:tav>
                                        <p:tav tm="50000">
                                          <p:val>
                                            <p:strVal val="visible"/>
                                          </p:val>
                                        </p:tav>
                                      </p:tavLst>
                                    </p:anim>
                                  </p:childTnLst>
                                </p:cTn>
                              </p:par>
                              <p:par>
                                <p:cTn id="13" presetID="56" presetClass="path" presetSubtype="0" accel="50000" decel="50000" fill="hold" grpId="0" nodeType="withEffect">
                                  <p:stCondLst>
                                    <p:cond delay="500"/>
                                  </p:stCondLst>
                                  <p:childTnLst>
                                    <p:animMotion origin="layout" path="M -3.95833E-6 -4.07407E-6 L 0.49766 -0.26111 " pathEditMode="relative" rAng="0" ptsTypes="AA">
                                      <p:cBhvr>
                                        <p:cTn id="14" dur="500" fill="hold"/>
                                        <p:tgtEl>
                                          <p:spTgt spid="135"/>
                                        </p:tgtEl>
                                        <p:attrNameLst>
                                          <p:attrName>ppt_x</p:attrName>
                                          <p:attrName>ppt_y</p:attrName>
                                        </p:attrNameLst>
                                      </p:cBhvr>
                                      <p:rCtr x="24883" y="-13056"/>
                                    </p:animMotion>
                                  </p:childTnLst>
                                </p:cTn>
                              </p:par>
                              <p:par>
                                <p:cTn id="15" presetID="56" presetClass="path" presetSubtype="0" accel="50000" decel="50000" fill="hold" grpId="0" nodeType="withEffect">
                                  <p:stCondLst>
                                    <p:cond delay="500"/>
                                  </p:stCondLst>
                                  <p:childTnLst>
                                    <p:animMotion origin="layout" path="M -3.95833E-6 -1.48148E-6 L 0.49649 -0.03032 " pathEditMode="relative" rAng="0" ptsTypes="AA">
                                      <p:cBhvr>
                                        <p:cTn id="16" dur="500" fill="hold"/>
                                        <p:tgtEl>
                                          <p:spTgt spid="167"/>
                                        </p:tgtEl>
                                        <p:attrNameLst>
                                          <p:attrName>ppt_x</p:attrName>
                                          <p:attrName>ppt_y</p:attrName>
                                        </p:attrNameLst>
                                      </p:cBhvr>
                                      <p:rCtr x="24818" y="-1528"/>
                                    </p:animMotion>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fade">
                                      <p:cBhvr>
                                        <p:cTn id="23" dur="500"/>
                                        <p:tgtEl>
                                          <p:spTgt spid="16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up)">
                                      <p:cBhvr>
                                        <p:cTn id="26" dur="250"/>
                                        <p:tgtEl>
                                          <p:spTgt spid="13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wipe(up)">
                                      <p:cBhvr>
                                        <p:cTn id="30" dur="250"/>
                                        <p:tgtEl>
                                          <p:spTgt spid="168"/>
                                        </p:tgtEl>
                                      </p:cBhvr>
                                    </p:animEffect>
                                  </p:childTnLst>
                                </p:cTn>
                              </p:par>
                            </p:childTnLst>
                          </p:cTn>
                        </p:par>
                        <p:par>
                          <p:cTn id="31" fill="hold">
                            <p:stCondLst>
                              <p:cond delay="1750"/>
                            </p:stCondLst>
                            <p:childTnLst>
                              <p:par>
                                <p:cTn id="32" presetID="12" presetClass="entr" presetSubtype="1" fill="hold"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additive="base">
                                        <p:cTn id="3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5">
                                            <p:txEl>
                                              <p:pRg st="0" end="0"/>
                                            </p:txEl>
                                          </p:spTgt>
                                        </p:tgtEl>
                                      </p:cBhvr>
                                    </p:animEffect>
                                  </p:childTnLst>
                                </p:cTn>
                              </p:par>
                              <p:par>
                                <p:cTn id="36" presetID="12" presetClass="entr" presetSubtype="1" fill="hold" nodeType="withEffect">
                                  <p:stCondLst>
                                    <p:cond delay="0"/>
                                  </p:stCondLst>
                                  <p:childTnLst>
                                    <p:set>
                                      <p:cBhvr>
                                        <p:cTn id="37" dur="1" fill="hold">
                                          <p:stCondLst>
                                            <p:cond delay="0"/>
                                          </p:stCondLst>
                                        </p:cTn>
                                        <p:tgtEl>
                                          <p:spTgt spid="179">
                                            <p:txEl>
                                              <p:pRg st="0" end="0"/>
                                            </p:txEl>
                                          </p:spTgt>
                                        </p:tgtEl>
                                        <p:attrNameLst>
                                          <p:attrName>style.visibility</p:attrName>
                                        </p:attrNameLst>
                                      </p:cBhvr>
                                      <p:to>
                                        <p:strVal val="visible"/>
                                      </p:to>
                                    </p:set>
                                    <p:anim calcmode="lin" valueType="num">
                                      <p:cBhvr additive="base">
                                        <p:cTn id="38" dur="500"/>
                                        <p:tgtEl>
                                          <p:spTgt spid="179">
                                            <p:txEl>
                                              <p:pRg st="0" end="0"/>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179">
                                            <p:txEl>
                                              <p:pRg st="0" end="0"/>
                                            </p:txEl>
                                          </p:spTgt>
                                        </p:tgtEl>
                                      </p:cBhvr>
                                    </p:animEffect>
                                  </p:childTnLst>
                                </p:cTn>
                              </p:par>
                            </p:childTnLst>
                          </p:cTn>
                        </p:par>
                        <p:par>
                          <p:cTn id="40" fill="hold">
                            <p:stCondLst>
                              <p:cond delay="2250"/>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50"/>
                                        <p:tgtEl>
                                          <p:spTgt spid="14"/>
                                        </p:tgtEl>
                                      </p:cBhvr>
                                    </p:animEffect>
                                    <p:anim calcmode="lin" valueType="num">
                                      <p:cBhvr>
                                        <p:cTn id="61" dur="250" fill="hold"/>
                                        <p:tgtEl>
                                          <p:spTgt spid="14"/>
                                        </p:tgtEl>
                                        <p:attrNameLst>
                                          <p:attrName>ppt_x</p:attrName>
                                        </p:attrNameLst>
                                      </p:cBhvr>
                                      <p:tavLst>
                                        <p:tav tm="0">
                                          <p:val>
                                            <p:strVal val="#ppt_x"/>
                                          </p:val>
                                        </p:tav>
                                        <p:tav tm="100000">
                                          <p:val>
                                            <p:strVal val="#ppt_x"/>
                                          </p:val>
                                        </p:tav>
                                      </p:tavLst>
                                    </p:anim>
                                    <p:anim calcmode="lin" valueType="num">
                                      <p:cBhvr>
                                        <p:cTn id="62" dur="25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250"/>
                            </p:stCondLst>
                            <p:childTnLst>
                              <p:par>
                                <p:cTn id="64" presetID="37"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anim calcmode="lin" valueType="num">
                                      <p:cBhvr>
                                        <p:cTn id="67" dur="500" fill="hold"/>
                                        <p:tgtEl>
                                          <p:spTgt spid="15"/>
                                        </p:tgtEl>
                                        <p:attrNameLst>
                                          <p:attrName>ppt_x</p:attrName>
                                        </p:attrNameLst>
                                      </p:cBhvr>
                                      <p:tavLst>
                                        <p:tav tm="0">
                                          <p:val>
                                            <p:strVal val="#ppt_x"/>
                                          </p:val>
                                        </p:tav>
                                        <p:tav tm="100000">
                                          <p:val>
                                            <p:strVal val="#ppt_x"/>
                                          </p:val>
                                        </p:tav>
                                      </p:tavLst>
                                    </p:anim>
                                    <p:anim calcmode="lin" valueType="num">
                                      <p:cBhvr>
                                        <p:cTn id="68" dur="450" decel="100000" fill="hold"/>
                                        <p:tgtEl>
                                          <p:spTgt spid="15"/>
                                        </p:tgtEl>
                                        <p:attrNameLst>
                                          <p:attrName>ppt_y</p:attrName>
                                        </p:attrNameLst>
                                      </p:cBhvr>
                                      <p:tavLst>
                                        <p:tav tm="0">
                                          <p:val>
                                            <p:strVal val="#ppt_y+1"/>
                                          </p:val>
                                        </p:tav>
                                        <p:tav tm="100000">
                                          <p:val>
                                            <p:strVal val="#ppt_y-.03"/>
                                          </p:val>
                                        </p:tav>
                                      </p:tavLst>
                                    </p:anim>
                                    <p:anim calcmode="lin" valueType="num">
                                      <p:cBhvr>
                                        <p:cTn id="69"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12"/>
                                        </p:tgtEl>
                                        <p:attrNameLst>
                                          <p:attrName>ppt_w</p:attrName>
                                        </p:attrNameLst>
                                      </p:cBhvr>
                                      <p:tavLst>
                                        <p:tav tm="0">
                                          <p:val>
                                            <p:strVal val="ppt_w"/>
                                          </p:val>
                                        </p:tav>
                                        <p:tav tm="100000">
                                          <p:val>
                                            <p:fltVal val="0"/>
                                          </p:val>
                                        </p:tav>
                                      </p:tavLst>
                                    </p:anim>
                                    <p:anim calcmode="lin" valueType="num">
                                      <p:cBhvr>
                                        <p:cTn id="74" dur="500"/>
                                        <p:tgtEl>
                                          <p:spTgt spid="12"/>
                                        </p:tgtEl>
                                        <p:attrNameLst>
                                          <p:attrName>ppt_h</p:attrName>
                                        </p:attrNameLst>
                                      </p:cBhvr>
                                      <p:tavLst>
                                        <p:tav tm="0">
                                          <p:val>
                                            <p:strVal val="ppt_h"/>
                                          </p:val>
                                        </p:tav>
                                        <p:tav tm="100000">
                                          <p:val>
                                            <p:fltVal val="0"/>
                                          </p:val>
                                        </p:tav>
                                      </p:tavLst>
                                    </p:anim>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23" presetClass="exit" presetSubtype="32" fill="hold" nodeType="withEffect">
                                  <p:stCondLst>
                                    <p:cond delay="0"/>
                                  </p:stCondLst>
                                  <p:childTnLst>
                                    <p:anim calcmode="lin" valueType="num">
                                      <p:cBhvr>
                                        <p:cTn id="78" dur="500"/>
                                        <p:tgtEl>
                                          <p:spTgt spid="13"/>
                                        </p:tgtEl>
                                        <p:attrNameLst>
                                          <p:attrName>ppt_w</p:attrName>
                                        </p:attrNameLst>
                                      </p:cBhvr>
                                      <p:tavLst>
                                        <p:tav tm="0">
                                          <p:val>
                                            <p:strVal val="ppt_w"/>
                                          </p:val>
                                        </p:tav>
                                        <p:tav tm="100000">
                                          <p:val>
                                            <p:fltVal val="0"/>
                                          </p:val>
                                        </p:tav>
                                      </p:tavLst>
                                    </p:anim>
                                    <p:anim calcmode="lin" valueType="num">
                                      <p:cBhvr>
                                        <p:cTn id="79" dur="500"/>
                                        <p:tgtEl>
                                          <p:spTgt spid="13"/>
                                        </p:tgtEl>
                                        <p:attrNameLst>
                                          <p:attrName>ppt_h</p:attrName>
                                        </p:attrNameLst>
                                      </p:cBhvr>
                                      <p:tavLst>
                                        <p:tav tm="0">
                                          <p:val>
                                            <p:strVal val="ppt_h"/>
                                          </p:val>
                                        </p:tav>
                                        <p:tav tm="100000">
                                          <p:val>
                                            <p:fltVal val="0"/>
                                          </p:val>
                                        </p:tav>
                                      </p:tavLst>
                                    </p:anim>
                                    <p:set>
                                      <p:cBhvr>
                                        <p:cTn id="80" dur="1" fill="hold">
                                          <p:stCondLst>
                                            <p:cond delay="499"/>
                                          </p:stCondLst>
                                        </p:cTn>
                                        <p:tgtEl>
                                          <p:spTgt spid="1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md type="call" cmd="stop">
                                      <p:cBhvr>
                                        <p:cTn id="84" dur="1">
                                          <p:stCondLst>
                                            <p:cond delay="499"/>
                                          </p:stCondLst>
                                        </p:cTn>
                                        <p:tgtEl>
                                          <p:spTgt spid="9"/>
                                        </p:tgtEl>
                                      </p:cBhvr>
                                    </p:cmd>
                                  </p:childTnLst>
                                </p:cTn>
                              </p:par>
                              <p:par>
                                <p:cTn id="85" presetID="10" presetClass="exit" presetSubtype="0" fill="hold" nodeType="with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up)">
                                      <p:cBhvr>
                                        <p:cTn id="91" dur="7000"/>
                                        <p:tgtEl>
                                          <p:spTgt spid="8"/>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80"/>
                                        </p:tgtEl>
                                        <p:attrNameLst>
                                          <p:attrName>style.visibility</p:attrName>
                                        </p:attrNameLst>
                                      </p:cBhvr>
                                      <p:to>
                                        <p:strVal val="visible"/>
                                      </p:to>
                                    </p:set>
                                    <p:animEffect transition="in" filter="wipe(up)">
                                      <p:cBhvr>
                                        <p:cTn id="94" dur="7000"/>
                                        <p:tgtEl>
                                          <p:spTgt spid="1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grpId="1" nodeType="clickEffect">
                                  <p:stCondLst>
                                    <p:cond delay="0"/>
                                  </p:stCondLst>
                                  <p:childTnLst>
                                    <p:animEffect transition="out" filter="wipe(down)">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par>
                                <p:cTn id="100" presetID="22" presetClass="exit" presetSubtype="4" fill="hold" grpId="1" nodeType="withEffect">
                                  <p:stCondLst>
                                    <p:cond delay="0"/>
                                  </p:stCondLst>
                                  <p:childTnLst>
                                    <p:animEffect transition="out" filter="wipe(down)">
                                      <p:cBhvr>
                                        <p:cTn id="101" dur="500"/>
                                        <p:tgtEl>
                                          <p:spTgt spid="180"/>
                                        </p:tgtEl>
                                      </p:cBhvr>
                                    </p:animEffect>
                                    <p:set>
                                      <p:cBhvr>
                                        <p:cTn id="102" dur="1" fill="hold">
                                          <p:stCondLst>
                                            <p:cond delay="499"/>
                                          </p:stCondLst>
                                        </p:cTn>
                                        <p:tgtEl>
                                          <p:spTgt spid="180"/>
                                        </p:tgtEl>
                                        <p:attrNameLst>
                                          <p:attrName>style.visibility</p:attrName>
                                        </p:attrNameLst>
                                      </p:cBhvr>
                                      <p:to>
                                        <p:strVal val="hidden"/>
                                      </p:to>
                                    </p:set>
                                  </p:childTnLst>
                                </p:cTn>
                              </p:par>
                              <p:par>
                                <p:cTn id="103" presetID="10" presetClass="exit" presetSubtype="0" fill="hold" nodeType="withEffect">
                                  <p:stCondLst>
                                    <p:cond delay="25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10" presetClass="exit" presetSubtype="0" fill="hold" nodeType="withEffect">
                                  <p:stCondLst>
                                    <p:cond delay="25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childTnLst>
                          </p:cTn>
                        </p:par>
                        <p:par>
                          <p:cTn id="109" fill="hold">
                            <p:stCondLst>
                              <p:cond delay="750"/>
                            </p:stCondLst>
                            <p:childTnLst>
                              <p:par>
                                <p:cTn id="110" presetID="22" presetClass="entr" presetSubtype="8" fill="hold" grpId="0" nodeType="after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wipe(left)">
                                      <p:cBhvr>
                                        <p:cTn id="112" dur="500"/>
                                        <p:tgtEl>
                                          <p:spTgt spid="17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74"/>
                                        </p:tgtEl>
                                        <p:attrNameLst>
                                          <p:attrName>style.visibility</p:attrName>
                                        </p:attrNameLst>
                                      </p:cBhvr>
                                      <p:to>
                                        <p:strVal val="visible"/>
                                      </p:to>
                                    </p:set>
                                    <p:animEffect transition="in" filter="wipe(left)">
                                      <p:cBhvr>
                                        <p:cTn id="115" dur="500"/>
                                        <p:tgtEl>
                                          <p:spTgt spid="17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6"/>
                                        </p:tgtEl>
                                        <p:attrNameLst>
                                          <p:attrName>style.visibility</p:attrName>
                                        </p:attrNameLst>
                                      </p:cBhvr>
                                      <p:to>
                                        <p:strVal val="visible"/>
                                      </p:to>
                                    </p:set>
                                    <p:animEffect transition="in" filter="fade">
                                      <p:cBhvr>
                                        <p:cTn id="123" dur="500"/>
                                        <p:tgtEl>
                                          <p:spTgt spid="176"/>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72"/>
                                        </p:tgtEl>
                                        <p:attrNameLst>
                                          <p:attrName>style.visibility</p:attrName>
                                        </p:attrNameLst>
                                      </p:cBhvr>
                                      <p:to>
                                        <p:strVal val="visible"/>
                                      </p:to>
                                    </p:set>
                                    <p:animEffect transition="in" filter="wipe(left)">
                                      <p:cBhvr>
                                        <p:cTn id="127" dur="500"/>
                                        <p:tgtEl>
                                          <p:spTgt spid="172"/>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175"/>
                                        </p:tgtEl>
                                        <p:attrNameLst>
                                          <p:attrName>style.visibility</p:attrName>
                                        </p:attrNameLst>
                                      </p:cBhvr>
                                      <p:to>
                                        <p:strVal val="visible"/>
                                      </p:to>
                                    </p:set>
                                    <p:animEffect transition="in" filter="wipe(left)">
                                      <p:cBhvr>
                                        <p:cTn id="130" dur="500"/>
                                        <p:tgtEl>
                                          <p:spTgt spid="17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4"/>
                                        </p:tgtEl>
                                      </p:cBhvr>
                                    </p:animEffect>
                                    <p:set>
                                      <p:cBhvr>
                                        <p:cTn id="135" dur="1" fill="hold">
                                          <p:stCondLst>
                                            <p:cond delay="499"/>
                                          </p:stCondLst>
                                        </p:cTn>
                                        <p:tgtEl>
                                          <p:spTgt spid="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76"/>
                                        </p:tgtEl>
                                      </p:cBhvr>
                                    </p:animEffect>
                                    <p:set>
                                      <p:cBhvr>
                                        <p:cTn id="138" dur="1" fill="hold">
                                          <p:stCondLst>
                                            <p:cond delay="499"/>
                                          </p:stCondLst>
                                        </p:cTn>
                                        <p:tgtEl>
                                          <p:spTgt spid="176"/>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178"/>
                                        </p:tgtEl>
                                        <p:attrNameLst>
                                          <p:attrName>style.visibility</p:attrName>
                                        </p:attrNameLst>
                                      </p:cBhvr>
                                      <p:to>
                                        <p:strVal val="visible"/>
                                      </p:to>
                                    </p:set>
                                    <p:animEffect transition="in" filter="fade">
                                      <p:cBhvr>
                                        <p:cTn id="141" dur="500"/>
                                        <p:tgtEl>
                                          <p:spTgt spid="17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77"/>
                                        </p:tgtEl>
                                        <p:attrNameLst>
                                          <p:attrName>style.visibility</p:attrName>
                                        </p:attrNameLst>
                                      </p:cBhvr>
                                      <p:to>
                                        <p:strVal val="visible"/>
                                      </p:to>
                                    </p:set>
                                    <p:animEffect transition="in" filter="fade">
                                      <p:cBhvr>
                                        <p:cTn id="144" dur="500"/>
                                        <p:tgtEl>
                                          <p:spTgt spid="177"/>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wipe(left)">
                                      <p:cBhvr>
                                        <p:cTn id="147" dur="500"/>
                                        <p:tgtEl>
                                          <p:spTgt spid="3"/>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173"/>
                                        </p:tgtEl>
                                        <p:attrNameLst>
                                          <p:attrName>style.visibility</p:attrName>
                                        </p:attrNameLst>
                                      </p:cBhvr>
                                      <p:to>
                                        <p:strVal val="visible"/>
                                      </p:to>
                                    </p:set>
                                    <p:animEffect transition="in" filter="wipe(left)">
                                      <p:cBhvr>
                                        <p:cTn id="150" dur="500"/>
                                        <p:tgtEl>
                                          <p:spTgt spid="173"/>
                                        </p:tgtEl>
                                      </p:cBhvr>
                                    </p:animEffect>
                                  </p:childTnLst>
                                </p:cTn>
                              </p:par>
                            </p:childTnLst>
                          </p:cTn>
                        </p:par>
                        <p:par>
                          <p:cTn id="151" fill="hold">
                            <p:stCondLst>
                              <p:cond delay="500"/>
                            </p:stCondLst>
                            <p:childTnLst>
                              <p:par>
                                <p:cTn id="152" presetID="10" presetClass="exit" presetSubtype="0" fill="hold" grpId="1" nodeType="afterEffect">
                                  <p:stCondLst>
                                    <p:cond delay="0"/>
                                  </p:stCondLst>
                                  <p:childTnLst>
                                    <p:animEffect transition="out" filter="fade">
                                      <p:cBhvr>
                                        <p:cTn id="153" dur="500"/>
                                        <p:tgtEl>
                                          <p:spTgt spid="178"/>
                                        </p:tgtEl>
                                      </p:cBhvr>
                                    </p:animEffect>
                                    <p:set>
                                      <p:cBhvr>
                                        <p:cTn id="154" dur="1" fill="hold">
                                          <p:stCondLst>
                                            <p:cond delay="499"/>
                                          </p:stCondLst>
                                        </p:cTn>
                                        <p:tgtEl>
                                          <p:spTgt spid="17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177"/>
                                        </p:tgtEl>
                                      </p:cBhvr>
                                    </p:animEffect>
                                    <p:set>
                                      <p:cBhvr>
                                        <p:cTn id="157" dur="1" fill="hold">
                                          <p:stCondLst>
                                            <p:cond delay="499"/>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8" fill="hold" display="0">
                  <p:stCondLst>
                    <p:cond delay="indefinite"/>
                  </p:stCondLst>
                </p:cTn>
                <p:tgtEl>
                  <p:spTgt spid="9"/>
                </p:tgtEl>
              </p:cMediaNode>
            </p:video>
          </p:childTnLst>
        </p:cTn>
      </p:par>
    </p:tnLst>
    <p:bldLst>
      <p:bldP spid="134" grpId="0" animBg="1"/>
      <p:bldP spid="135" grpId="0" animBg="1"/>
      <p:bldP spid="135" grpId="1" animBg="1"/>
      <p:bldP spid="135" grpId="2" animBg="1"/>
      <p:bldP spid="166" grpId="0"/>
      <p:bldP spid="167" grpId="0" animBg="1"/>
      <p:bldP spid="167" grpId="1" animBg="1"/>
      <p:bldP spid="167" grpId="2" animBg="1"/>
      <p:bldP spid="168" grpId="0" animBg="1"/>
      <p:bldP spid="169" grpId="0"/>
      <p:bldP spid="176" grpId="0" animBg="1"/>
      <p:bldP spid="176" grpId="1" animBg="1"/>
      <p:bldP spid="4" grpId="0" animBg="1"/>
      <p:bldP spid="4" grpId="1" animBg="1"/>
      <p:bldP spid="177" grpId="0" animBg="1"/>
      <p:bldP spid="177" grpId="1" animBg="1"/>
      <p:bldP spid="178" grpId="0" animBg="1"/>
      <p:bldP spid="178" grpId="1" animBg="1"/>
      <p:bldP spid="3" grpId="0"/>
      <p:bldP spid="171" grpId="0"/>
      <p:bldP spid="172" grpId="0"/>
      <p:bldP spid="173" grpId="0"/>
      <p:bldP spid="174" grpId="0"/>
      <p:bldP spid="175" grpId="0"/>
      <p:bldP spid="8" grpId="0"/>
      <p:bldP spid="8" grpId="1"/>
      <p:bldP spid="180" grpId="0"/>
      <p:bldP spid="18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3121</TotalTime>
  <Words>780</Words>
  <Application>Microsoft Office PowerPoint</Application>
  <PresentationFormat>Widescreen</PresentationFormat>
  <Paragraphs>245</Paragraphs>
  <Slides>7</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BPG Mrgvlovani Caps 2010</vt:lpstr>
      <vt:lpstr>BPG Nateli Mtavruli</vt:lpstr>
      <vt:lpstr>Times New Roman</vt:lpstr>
      <vt:lpstr>Calibri Light</vt:lpstr>
      <vt:lpstr>Arial</vt:lpstr>
      <vt:lpstr>Calibri</vt:lpstr>
      <vt:lpstr>BPG Arial</vt:lpstr>
      <vt:lpstr>Sylfaen</vt:lpstr>
      <vt:lpstr>Bookman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CYBERNETICS</dc:creator>
  <cp:lastModifiedBy>a</cp:lastModifiedBy>
  <cp:revision>209</cp:revision>
  <dcterms:created xsi:type="dcterms:W3CDTF">2019-09-28T09:33:34Z</dcterms:created>
  <dcterms:modified xsi:type="dcterms:W3CDTF">2021-05-12T12:29:40Z</dcterms:modified>
</cp:coreProperties>
</file>