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83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AC9B1B9C-A435-40EA-9C00-68F3E6FD1D06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7A0666AE-3D04-4017-B59E-DCFE8744B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58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1B9C-A435-40EA-9C00-68F3E6FD1D06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666AE-3D04-4017-B59E-DCFE8744B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824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1B9C-A435-40EA-9C00-68F3E6FD1D06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666AE-3D04-4017-B59E-DCFE8744B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4381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1B9C-A435-40EA-9C00-68F3E6FD1D06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666AE-3D04-4017-B59E-DCFE8744B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1450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1B9C-A435-40EA-9C00-68F3E6FD1D06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666AE-3D04-4017-B59E-DCFE8744B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3920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1B9C-A435-40EA-9C00-68F3E6FD1D06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666AE-3D04-4017-B59E-DCFE8744B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6168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1B9C-A435-40EA-9C00-68F3E6FD1D06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666AE-3D04-4017-B59E-DCFE8744B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0846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AC9B1B9C-A435-40EA-9C00-68F3E6FD1D06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666AE-3D04-4017-B59E-DCFE8744B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9952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AC9B1B9C-A435-40EA-9C00-68F3E6FD1D06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666AE-3D04-4017-B59E-DCFE8744B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774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1B9C-A435-40EA-9C00-68F3E6FD1D06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666AE-3D04-4017-B59E-DCFE8744B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1B9C-A435-40EA-9C00-68F3E6FD1D06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666AE-3D04-4017-B59E-DCFE8744B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901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1B9C-A435-40EA-9C00-68F3E6FD1D06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666AE-3D04-4017-B59E-DCFE8744B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049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1B9C-A435-40EA-9C00-68F3E6FD1D06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666AE-3D04-4017-B59E-DCFE8744B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736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1B9C-A435-40EA-9C00-68F3E6FD1D06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666AE-3D04-4017-B59E-DCFE8744B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415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1B9C-A435-40EA-9C00-68F3E6FD1D06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666AE-3D04-4017-B59E-DCFE8744B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084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1B9C-A435-40EA-9C00-68F3E6FD1D06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666AE-3D04-4017-B59E-DCFE8744B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227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1B9C-A435-40EA-9C00-68F3E6FD1D06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666AE-3D04-4017-B59E-DCFE8744B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60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AC9B1B9C-A435-40EA-9C00-68F3E6FD1D06}" type="datetimeFigureOut">
              <a:rPr lang="en-US" smtClean="0"/>
              <a:t>5/14/2025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7A0666AE-3D04-4017-B59E-DCFE8744B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060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a-GE" dirty="0">
                <a:latin typeface="BPG ExtraSquare Mtavruli" panose="02060504020202060204" charset="0"/>
              </a:rPr>
              <a:t>ძირითადი გარდამავალი პროდუქტები</a:t>
            </a:r>
            <a:endParaRPr lang="en-US" dirty="0">
              <a:latin typeface="BPG ExtraSquare Mtavruli" panose="0206050402020206020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a-GE" sz="4000" dirty="0">
                <a:latin typeface="BPG ExtraSquare" panose="02060504020202060204" pitchFamily="18" charset="0"/>
              </a:rPr>
              <a:t>სტრუქტურული ფორმულები</a:t>
            </a:r>
            <a:endParaRPr lang="en-US" dirty="0">
              <a:latin typeface="BPG ExtraSquare" panose="0206050402020206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219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BPG ExtraSquare Mtavruli" panose="02060504020202060204" charset="0"/>
              </a:rPr>
              <a:t>Acetyl-CoA</a:t>
            </a:r>
            <a:br>
              <a:rPr lang="ka-GE" dirty="0">
                <a:latin typeface="BPG ExtraSquare Mtavruli" panose="02060504020202060204" charset="0"/>
              </a:rPr>
            </a:br>
            <a:r>
              <a:rPr lang="ka-GE" dirty="0">
                <a:latin typeface="BPG ExtraSquare Mtavruli" panose="02060504020202060204" charset="0"/>
              </a:rPr>
              <a:t>აცეტილ-კოფერმენტ-</a:t>
            </a:r>
            <a:r>
              <a:rPr lang="en-US" dirty="0">
                <a:latin typeface="BPG ExtraSquare Mtavruli" panose="02060504020202060204" charset="0"/>
              </a:rPr>
              <a:t>A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487" y="2497540"/>
            <a:ext cx="10675585" cy="3903260"/>
          </a:xfrm>
        </p:spPr>
      </p:pic>
    </p:spTree>
    <p:extLst>
      <p:ext uri="{BB962C8B-B14F-4D97-AF65-F5344CB8AC3E}">
        <p14:creationId xmlns:p14="http://schemas.microsoft.com/office/powerpoint/2010/main" val="937021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BPG ExtraSquare Mtavruli" panose="02060504020202060204" charset="0"/>
              </a:rPr>
              <a:t>NAD-(H)</a:t>
            </a:r>
            <a:br>
              <a:rPr lang="ka-GE" dirty="0">
                <a:latin typeface="BPG ExtraSquare Mtavruli" panose="02060504020202060204" charset="0"/>
              </a:rPr>
            </a:br>
            <a:r>
              <a:rPr lang="en-US" dirty="0" err="1"/>
              <a:t>Nicotinamide</a:t>
            </a:r>
            <a:r>
              <a:rPr lang="en-US" dirty="0"/>
              <a:t> adenine dinucleotide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1144" y="2170797"/>
            <a:ext cx="3172530" cy="4614590"/>
          </a:xfrm>
        </p:spPr>
      </p:pic>
    </p:spTree>
    <p:extLst>
      <p:ext uri="{BB962C8B-B14F-4D97-AF65-F5344CB8AC3E}">
        <p14:creationId xmlns:p14="http://schemas.microsoft.com/office/powerpoint/2010/main" val="2047731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BPG ExtraSquare Mtavruli" panose="02060504020202060204" charset="0"/>
              </a:rPr>
              <a:t>ნ</a:t>
            </a:r>
            <a:r>
              <a:rPr lang="ka-GE" b="1" dirty="0">
                <a:latin typeface="BPG ExtraSquare Mtavruli" panose="02060504020202060204" charset="0"/>
              </a:rPr>
              <a:t>ად</a:t>
            </a:r>
            <a:r>
              <a:rPr lang="ka-GE" b="1" baseline="30000" dirty="0">
                <a:latin typeface="BPG ExtraSquare Mtavruli" panose="02060504020202060204" charset="0"/>
              </a:rPr>
              <a:t>+</a:t>
            </a:r>
            <a:r>
              <a:rPr lang="ka-GE" b="1" dirty="0">
                <a:latin typeface="BPG ExtraSquare Mtavruli" panose="02060504020202060204" charset="0"/>
              </a:rPr>
              <a:t> </a:t>
            </a:r>
            <a:r>
              <a:rPr lang="ka-GE" b="1" dirty="0">
                <a:latin typeface="BPG ExtraSquare" panose="02060504020202060204" pitchFamily="18" charset="0"/>
              </a:rPr>
              <a:t>და</a:t>
            </a:r>
            <a:r>
              <a:rPr lang="ka-GE" b="1" dirty="0">
                <a:latin typeface="BPG ExtraSquare Mtavruli" panose="02060504020202060204" charset="0"/>
              </a:rPr>
              <a:t> ნად</a:t>
            </a:r>
            <a:r>
              <a:rPr lang="en-US" b="1" dirty="0">
                <a:latin typeface="BPG ExtraSquare Mtavruli" panose="02060504020202060204" charset="0"/>
              </a:rPr>
              <a:t>H</a:t>
            </a:r>
            <a:br>
              <a:rPr lang="en-US" b="1" dirty="0">
                <a:latin typeface="BPG ExtraSquare Mtavruli" panose="02060504020202060204" charset="0"/>
              </a:rPr>
            </a:br>
            <a:r>
              <a:rPr lang="ka-GE" dirty="0" err="1">
                <a:latin typeface="BPG Nateli Mtavruli" panose="02000503000000020002" pitchFamily="2" charset="0"/>
              </a:rPr>
              <a:t>ნიკოტინამიდ_ადენინ_დინუკლეოტიდი</a:t>
            </a:r>
            <a:endParaRPr lang="en-US" dirty="0">
              <a:latin typeface="BPG Nateli Mtavruli" panose="02000503000000020002" pitchFamily="2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759" y="2834319"/>
            <a:ext cx="5716162" cy="3416300"/>
          </a:xfrm>
        </p:spPr>
      </p:pic>
      <p:sp>
        <p:nvSpPr>
          <p:cNvPr id="8" name="Snip Diagonal Corner Rectangle 7"/>
          <p:cNvSpPr/>
          <p:nvPr/>
        </p:nvSpPr>
        <p:spPr>
          <a:xfrm>
            <a:off x="5903650" y="3133817"/>
            <a:ext cx="6178859" cy="683581"/>
          </a:xfrm>
          <a:prstGeom prst="snip2Diag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067851" y="3183219"/>
            <a:ext cx="59170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200" dirty="0">
                <a:solidFill>
                  <a:srgbClr val="222222"/>
                </a:solidFill>
                <a:latin typeface="Arial" panose="020B0604020202020204" pitchFamily="34" charset="0"/>
              </a:rPr>
              <a:t>RH</a:t>
            </a:r>
            <a:r>
              <a:rPr lang="pt-BR" sz="3200" baseline="-25000" dirty="0">
                <a:solidFill>
                  <a:srgbClr val="222222"/>
                </a:solidFill>
                <a:latin typeface="Arial" panose="020B0604020202020204" pitchFamily="34" charset="0"/>
              </a:rPr>
              <a:t>2</a:t>
            </a:r>
            <a:r>
              <a:rPr lang="pt-BR" sz="3200" dirty="0">
                <a:solidFill>
                  <a:srgbClr val="222222"/>
                </a:solidFill>
                <a:latin typeface="Arial" panose="020B0604020202020204" pitchFamily="34" charset="0"/>
              </a:rPr>
              <a:t> + NAD</a:t>
            </a:r>
            <a:r>
              <a:rPr lang="pt-BR" sz="3200" baseline="30000" dirty="0">
                <a:solidFill>
                  <a:srgbClr val="222222"/>
                </a:solidFill>
                <a:latin typeface="Arial" panose="020B0604020202020204" pitchFamily="34" charset="0"/>
              </a:rPr>
              <a:t>+</a:t>
            </a:r>
            <a:r>
              <a:rPr lang="pt-BR" sz="3200" dirty="0">
                <a:solidFill>
                  <a:srgbClr val="222222"/>
                </a:solidFill>
                <a:latin typeface="Arial" panose="020B0604020202020204" pitchFamily="34" charset="0"/>
              </a:rPr>
              <a:t> → NADH + H</a:t>
            </a:r>
            <a:r>
              <a:rPr lang="pt-BR" sz="3200" baseline="30000" dirty="0">
                <a:solidFill>
                  <a:srgbClr val="222222"/>
                </a:solidFill>
                <a:latin typeface="Arial" panose="020B0604020202020204" pitchFamily="34" charset="0"/>
              </a:rPr>
              <a:t>+</a:t>
            </a:r>
            <a:r>
              <a:rPr lang="pt-BR" sz="3200" dirty="0">
                <a:solidFill>
                  <a:srgbClr val="222222"/>
                </a:solidFill>
                <a:latin typeface="Arial" panose="020B0604020202020204" pitchFamily="34" charset="0"/>
              </a:rPr>
              <a:t> + R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63295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7" grpId="0"/>
      <p:bldP spid="7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5113" y="575315"/>
            <a:ext cx="8761413" cy="706964"/>
          </a:xfrm>
        </p:spPr>
        <p:txBody>
          <a:bodyPr/>
          <a:lstStyle/>
          <a:p>
            <a:r>
              <a:rPr lang="en-US" b="1" dirty="0">
                <a:latin typeface="BPG ExtraSquare Mtavruli" panose="02060504020202060204" charset="0"/>
              </a:rPr>
              <a:t>პ</a:t>
            </a:r>
            <a:r>
              <a:rPr lang="ka-GE" b="1" dirty="0">
                <a:latin typeface="BPG ExtraSquare Mtavruli" panose="02060504020202060204" charset="0"/>
              </a:rPr>
              <a:t>ირუვატი და ლაქტატი</a:t>
            </a:r>
            <a:endParaRPr lang="en-US" dirty="0">
              <a:latin typeface="BPG Nateli Mtavruli" panose="02000503000000020002" pitchFamily="2" charset="0"/>
            </a:endParaRPr>
          </a:p>
        </p:txBody>
      </p:sp>
      <p:sp>
        <p:nvSpPr>
          <p:cNvPr id="15" name="Snip Diagonal Corner Rectangle 14"/>
          <p:cNvSpPr/>
          <p:nvPr/>
        </p:nvSpPr>
        <p:spPr>
          <a:xfrm>
            <a:off x="130811" y="5859989"/>
            <a:ext cx="4169585" cy="504597"/>
          </a:xfrm>
          <a:prstGeom prst="snip2Diag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rgbClr val="002060"/>
              </a:solidFill>
              <a:latin typeface="BPG Mrgvlovani Caps 2010" panose="02000503000000020004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96268" y="5927621"/>
            <a:ext cx="38386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000" dirty="0">
                <a:solidFill>
                  <a:srgbClr val="002060"/>
                </a:solidFill>
                <a:latin typeface="BPG Mrgvlovani Caps 2010" panose="02000503000000020004" pitchFamily="2" charset="0"/>
              </a:rPr>
              <a:t>პიროყურძენმჟავა</a:t>
            </a:r>
            <a:endParaRPr lang="en-US" sz="2000" dirty="0">
              <a:solidFill>
                <a:srgbClr val="002060"/>
              </a:solidFill>
              <a:latin typeface="BPG Mrgvlovani Caps 2010" panose="02000503000000020004" pitchFamily="2" charset="0"/>
            </a:endParaRPr>
          </a:p>
        </p:txBody>
      </p:sp>
      <p:sp>
        <p:nvSpPr>
          <p:cNvPr id="17" name="Snip Diagonal Corner Rectangle 16"/>
          <p:cNvSpPr/>
          <p:nvPr/>
        </p:nvSpPr>
        <p:spPr>
          <a:xfrm>
            <a:off x="7557148" y="5792357"/>
            <a:ext cx="4169585" cy="504597"/>
          </a:xfrm>
          <a:prstGeom prst="snip2Diag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rgbClr val="002060"/>
              </a:solidFill>
              <a:latin typeface="BPG Mrgvlovani Caps 2010" panose="02000503000000020004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722605" y="5859989"/>
            <a:ext cx="38386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000" dirty="0">
                <a:latin typeface="BPG Mrgvlovani Caps 2010" panose="02000503000000020004" pitchFamily="2" charset="0"/>
              </a:rPr>
              <a:t>რძემჟავა</a:t>
            </a:r>
            <a:endParaRPr lang="en-US" sz="2000" dirty="0">
              <a:latin typeface="BPG Mrgvlovani Caps 2010" panose="02000503000000020004" pitchFamily="2" charset="0"/>
            </a:endParaRP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57C54560-0A85-DE78-8938-FE48C9197DE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159287"/>
              </p:ext>
            </p:extLst>
          </p:nvPr>
        </p:nvGraphicFramePr>
        <p:xfrm>
          <a:off x="342900" y="2497138"/>
          <a:ext cx="11098213" cy="2443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emSketch" r:id="rId2" imgW="3028830" imgH="666736" progId="ACD.ChemSketch.20">
                  <p:embed/>
                </p:oleObj>
              </mc:Choice>
              <mc:Fallback>
                <p:oleObj name="ChemSketch" r:id="rId2" imgW="3028830" imgH="666736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42900" y="2497138"/>
                        <a:ext cx="11098213" cy="24431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75363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/>
      <p:bldP spid="17" grpId="0" animBg="1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5113" y="575315"/>
            <a:ext cx="8761413" cy="706964"/>
          </a:xfrm>
        </p:spPr>
        <p:txBody>
          <a:bodyPr/>
          <a:lstStyle/>
          <a:p>
            <a:r>
              <a:rPr lang="en-US" b="1" dirty="0">
                <a:latin typeface="BPG ExtraSquare Mtavruli" panose="02060504020202060204" charset="0"/>
              </a:rPr>
              <a:t>პ</a:t>
            </a:r>
            <a:r>
              <a:rPr lang="ka-GE" b="1" dirty="0">
                <a:latin typeface="BPG ExtraSquare Mtavruli" panose="02060504020202060204" charset="0"/>
              </a:rPr>
              <a:t>ირუვატი და ლაქტატი</a:t>
            </a:r>
            <a:endParaRPr lang="en-US" dirty="0">
              <a:latin typeface="BPG Nateli Mtavruli" panose="02000503000000020002" pitchFamily="2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296268" y="2233675"/>
            <a:ext cx="11338017" cy="3003027"/>
            <a:chOff x="223258" y="2505282"/>
            <a:chExt cx="11338017" cy="3003027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3258" y="2516864"/>
              <a:ext cx="4167673" cy="2991445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05734" y="2505282"/>
              <a:ext cx="4155541" cy="3003027"/>
            </a:xfrm>
            <a:prstGeom prst="rect">
              <a:avLst/>
            </a:prstGeom>
          </p:spPr>
        </p:pic>
        <p:cxnSp>
          <p:nvCxnSpPr>
            <p:cNvPr id="10" name="Straight Arrow Connector 9"/>
            <p:cNvCxnSpPr/>
            <p:nvPr/>
          </p:nvCxnSpPr>
          <p:spPr>
            <a:xfrm>
              <a:off x="4716855" y="3820562"/>
              <a:ext cx="2263367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 flipH="1">
              <a:off x="4716854" y="4005286"/>
              <a:ext cx="2263367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4816443" y="4190010"/>
              <a:ext cx="20336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a-GE" dirty="0">
                  <a:latin typeface="BPG ExtraSquare Mtavruli" panose="02060504020202060204" pitchFamily="18" charset="0"/>
                </a:rPr>
                <a:t>დაჟანგვა</a:t>
              </a:r>
              <a:endParaRPr lang="en-US" dirty="0">
                <a:latin typeface="BPG ExtraSquare Mtavruli" panose="02060504020202060204" pitchFamily="18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831713" y="3343626"/>
              <a:ext cx="20336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a-GE" dirty="0">
                  <a:latin typeface="BPG ExtraSquare Mtavruli" panose="02060504020202060204" pitchFamily="18" charset="0"/>
                </a:rPr>
                <a:t>აღდგენა</a:t>
              </a:r>
              <a:endParaRPr lang="en-US" dirty="0">
                <a:latin typeface="BPG ExtraSquare Mtavruli" panose="02060504020202060204" pitchFamily="18" charset="0"/>
              </a:endParaRPr>
            </a:p>
          </p:txBody>
        </p:sp>
      </p:grpSp>
      <p:sp>
        <p:nvSpPr>
          <p:cNvPr id="15" name="Snip Diagonal Corner Rectangle 14"/>
          <p:cNvSpPr/>
          <p:nvPr/>
        </p:nvSpPr>
        <p:spPr>
          <a:xfrm>
            <a:off x="130811" y="5859989"/>
            <a:ext cx="4169585" cy="504597"/>
          </a:xfrm>
          <a:prstGeom prst="snip2Diag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rgbClr val="002060"/>
              </a:solidFill>
              <a:latin typeface="BPG Mrgvlovani Caps 2010" panose="02000503000000020004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96268" y="5927621"/>
            <a:ext cx="38386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000" dirty="0">
                <a:solidFill>
                  <a:srgbClr val="002060"/>
                </a:solidFill>
                <a:latin typeface="BPG Mrgvlovani Caps 2010" panose="02000503000000020004" pitchFamily="2" charset="0"/>
              </a:rPr>
              <a:t>პიროყურძენმჟავა</a:t>
            </a:r>
            <a:endParaRPr lang="en-US" sz="2000" dirty="0">
              <a:solidFill>
                <a:srgbClr val="002060"/>
              </a:solidFill>
              <a:latin typeface="BPG Mrgvlovani Caps 2010" panose="02000503000000020004" pitchFamily="2" charset="0"/>
            </a:endParaRPr>
          </a:p>
        </p:txBody>
      </p:sp>
      <p:sp>
        <p:nvSpPr>
          <p:cNvPr id="17" name="Snip Diagonal Corner Rectangle 16"/>
          <p:cNvSpPr/>
          <p:nvPr/>
        </p:nvSpPr>
        <p:spPr>
          <a:xfrm>
            <a:off x="7557148" y="5792357"/>
            <a:ext cx="4169585" cy="504597"/>
          </a:xfrm>
          <a:prstGeom prst="snip2Diag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rgbClr val="002060"/>
              </a:solidFill>
              <a:latin typeface="BPG Mrgvlovani Caps 2010" panose="02000503000000020004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722605" y="5859989"/>
            <a:ext cx="38386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000" dirty="0">
                <a:latin typeface="BPG Mrgvlovani Caps 2010" panose="02000503000000020004" pitchFamily="2" charset="0"/>
              </a:rPr>
              <a:t>რძემჟავა</a:t>
            </a:r>
            <a:endParaRPr lang="en-US" sz="2000" dirty="0">
              <a:latin typeface="BPG Mrgvlovani Caps 2010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6212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112</TotalTime>
  <Words>54</Words>
  <Application>Microsoft Office PowerPoint</Application>
  <PresentationFormat>Widescreen</PresentationFormat>
  <Paragraphs>14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BPG ExtraSquare</vt:lpstr>
      <vt:lpstr>BPG ExtraSquare Mtavruli</vt:lpstr>
      <vt:lpstr>BPG Mrgvlovani Caps 2010</vt:lpstr>
      <vt:lpstr>BPG Nateli Mtavruli</vt:lpstr>
      <vt:lpstr>Century Gothic</vt:lpstr>
      <vt:lpstr>Wingdings 3</vt:lpstr>
      <vt:lpstr>Ion Boardroom</vt:lpstr>
      <vt:lpstr>ACD/ChemSketch</vt:lpstr>
      <vt:lpstr>ძირითადი გარდამავალი პროდუქტები</vt:lpstr>
      <vt:lpstr>Acetyl-CoA აცეტილ-კოფერმენტ-A</vt:lpstr>
      <vt:lpstr>NAD-(H) Nicotinamide adenine dinucleotide</vt:lpstr>
      <vt:lpstr>ნად+ და ნადH ნიკოტინამიდ_ადენინ_დინუკლეოტიდი</vt:lpstr>
      <vt:lpstr>პირუვატი და ლაქტატი</vt:lpstr>
      <vt:lpstr>პირუვატი და ლაქტატი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O365</cp:lastModifiedBy>
  <cp:revision>22</cp:revision>
  <dcterms:created xsi:type="dcterms:W3CDTF">2019-04-25T07:56:55Z</dcterms:created>
  <dcterms:modified xsi:type="dcterms:W3CDTF">2025-05-14T17:18:59Z</dcterms:modified>
</cp:coreProperties>
</file>