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5" r:id="rId3"/>
  </p:sldMasterIdLst>
  <p:sldIdLst>
    <p:sldId id="264" r:id="rId4"/>
    <p:sldId id="265" r:id="rId5"/>
    <p:sldId id="263" r:id="rId6"/>
    <p:sldId id="271" r:id="rId7"/>
    <p:sldId id="272" r:id="rId8"/>
    <p:sldId id="273" r:id="rId9"/>
    <p:sldId id="274" r:id="rId10"/>
    <p:sldId id="275" r:id="rId11"/>
    <p:sldId id="280" r:id="rId12"/>
    <p:sldId id="266" r:id="rId13"/>
    <p:sldId id="267" r:id="rId14"/>
    <p:sldId id="268" r:id="rId15"/>
    <p:sldId id="269" r:id="rId16"/>
    <p:sldId id="276" r:id="rId17"/>
    <p:sldId id="277" r:id="rId18"/>
    <p:sldId id="278" r:id="rId19"/>
    <p:sldId id="279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358A281-A2A3-41BC-89F6-FE9F91DF765D}">
          <p14:sldIdLst>
            <p14:sldId id="264"/>
            <p14:sldId id="265"/>
            <p14:sldId id="263"/>
            <p14:sldId id="271"/>
            <p14:sldId id="272"/>
            <p14:sldId id="273"/>
            <p14:sldId id="274"/>
            <p14:sldId id="275"/>
          </p14:sldIdLst>
        </p14:section>
        <p14:section name="ციკლური" id="{4CB19A13-DE1A-4ABF-966F-ECF1EE523097}">
          <p14:sldIdLst>
            <p14:sldId id="280"/>
            <p14:sldId id="266"/>
            <p14:sldId id="267"/>
            <p14:sldId id="268"/>
            <p14:sldId id="269"/>
            <p14:sldId id="276"/>
            <p14:sldId id="277"/>
            <p14:sldId id="278"/>
            <p14:sldId id="27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07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41" d="100"/>
          <a:sy n="41" d="100"/>
        </p:scale>
        <p:origin x="2310" y="15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4.wmf"/><Relationship Id="rId4" Type="http://schemas.openxmlformats.org/officeDocument/2006/relationships/image" Target="../media/image3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6.wmf"/><Relationship Id="rId1" Type="http://schemas.openxmlformats.org/officeDocument/2006/relationships/image" Target="../media/image39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5" Type="http://schemas.openxmlformats.org/officeDocument/2006/relationships/image" Target="../media/image22.wmf"/><Relationship Id="rId4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0.wmf"/><Relationship Id="rId4" Type="http://schemas.openxmlformats.org/officeDocument/2006/relationships/image" Target="../media/image2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19.wmf"/><Relationship Id="rId1" Type="http://schemas.openxmlformats.org/officeDocument/2006/relationships/image" Target="../media/image2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19.wmf"/><Relationship Id="rId1" Type="http://schemas.openxmlformats.org/officeDocument/2006/relationships/image" Target="../media/image27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C009E-009E-4636-8E98-88B242D43975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6ACE-97EC-4C11-8A28-215BA1F7F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147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C009E-009E-4636-8E98-88B242D43975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6ACE-97EC-4C11-8A28-215BA1F7F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347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C009E-009E-4636-8E98-88B242D43975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6ACE-97EC-4C11-8A28-215BA1F7F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3018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F9D14-A2EC-4022-8E2A-E6DA39F14F5F}" type="datetimeFigureOut">
              <a:rPr lang="en-US" smtClean="0">
                <a:solidFill>
                  <a:prstClr val="white"/>
                </a:solidFill>
              </a:rPr>
              <a:pPr/>
              <a:t>5/13/2020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51FF1-7D31-4F0E-9F48-6A71034B3E85}" type="slidenum">
              <a:rPr lang="en-US" smtClean="0">
                <a:solidFill>
                  <a:srgbClr val="E48312"/>
                </a:solidFill>
              </a:rPr>
              <a:pPr/>
              <a:t>‹#›</a:t>
            </a:fld>
            <a:endParaRPr lang="en-US">
              <a:solidFill>
                <a:srgbClr val="E483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76504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F9D14-A2EC-4022-8E2A-E6DA39F14F5F}" type="datetimeFigureOut">
              <a:rPr lang="en-US" smtClean="0">
                <a:solidFill>
                  <a:prstClr val="white"/>
                </a:solidFill>
              </a:rPr>
              <a:pPr/>
              <a:t>5/13/2020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51FF1-7D31-4F0E-9F48-6A71034B3E85}" type="slidenum">
              <a:rPr lang="en-US" smtClean="0">
                <a:solidFill>
                  <a:srgbClr val="E48312"/>
                </a:solidFill>
              </a:rPr>
              <a:pPr/>
              <a:t>‹#›</a:t>
            </a:fld>
            <a:endParaRPr lang="en-US">
              <a:solidFill>
                <a:srgbClr val="E483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42852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F9D14-A2EC-4022-8E2A-E6DA39F14F5F}" type="datetimeFigureOut">
              <a:rPr lang="en-US" smtClean="0">
                <a:solidFill>
                  <a:prstClr val="white"/>
                </a:solidFill>
              </a:rPr>
              <a:pPr/>
              <a:t>5/13/2020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51FF1-7D31-4F0E-9F48-6A71034B3E85}" type="slidenum">
              <a:rPr lang="en-US" smtClean="0">
                <a:solidFill>
                  <a:srgbClr val="E48312"/>
                </a:solidFill>
              </a:rPr>
              <a:pPr/>
              <a:t>‹#›</a:t>
            </a:fld>
            <a:endParaRPr lang="en-US">
              <a:solidFill>
                <a:srgbClr val="E483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80274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F9D14-A2EC-4022-8E2A-E6DA39F14F5F}" type="datetimeFigureOut">
              <a:rPr lang="en-US" smtClean="0">
                <a:solidFill>
                  <a:prstClr val="white"/>
                </a:solidFill>
              </a:rPr>
              <a:pPr/>
              <a:t>5/13/2020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51FF1-7D31-4F0E-9F48-6A71034B3E85}" type="slidenum">
              <a:rPr lang="en-US" smtClean="0">
                <a:solidFill>
                  <a:srgbClr val="E48312"/>
                </a:solidFill>
              </a:rPr>
              <a:pPr/>
              <a:t>‹#›</a:t>
            </a:fld>
            <a:endParaRPr lang="en-US">
              <a:solidFill>
                <a:srgbClr val="E483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95486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F9D14-A2EC-4022-8E2A-E6DA39F14F5F}" type="datetimeFigureOut">
              <a:rPr lang="en-US" smtClean="0">
                <a:solidFill>
                  <a:prstClr val="white"/>
                </a:solidFill>
              </a:rPr>
              <a:pPr/>
              <a:t>5/13/2020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51FF1-7D31-4F0E-9F48-6A71034B3E85}" type="slidenum">
              <a:rPr lang="en-US" smtClean="0">
                <a:solidFill>
                  <a:srgbClr val="E48312"/>
                </a:solidFill>
              </a:rPr>
              <a:pPr/>
              <a:t>‹#›</a:t>
            </a:fld>
            <a:endParaRPr lang="en-US">
              <a:solidFill>
                <a:srgbClr val="E483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5290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F9D14-A2EC-4022-8E2A-E6DA39F14F5F}" type="datetimeFigureOut">
              <a:rPr lang="en-US" smtClean="0">
                <a:solidFill>
                  <a:prstClr val="white"/>
                </a:solidFill>
              </a:rPr>
              <a:pPr/>
              <a:t>5/13/2020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51FF1-7D31-4F0E-9F48-6A71034B3E85}" type="slidenum">
              <a:rPr lang="en-US" smtClean="0">
                <a:solidFill>
                  <a:srgbClr val="E48312"/>
                </a:solidFill>
              </a:rPr>
              <a:pPr/>
              <a:t>‹#›</a:t>
            </a:fld>
            <a:endParaRPr lang="en-US">
              <a:solidFill>
                <a:srgbClr val="E483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015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F9D14-A2EC-4022-8E2A-E6DA39F14F5F}" type="datetimeFigureOut">
              <a:rPr lang="en-US" smtClean="0">
                <a:solidFill>
                  <a:prstClr val="white"/>
                </a:solidFill>
              </a:rPr>
              <a:pPr/>
              <a:t>5/13/2020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51FF1-7D31-4F0E-9F48-6A71034B3E85}" type="slidenum">
              <a:rPr lang="en-US" smtClean="0">
                <a:solidFill>
                  <a:srgbClr val="E48312"/>
                </a:solidFill>
              </a:rPr>
              <a:pPr/>
              <a:t>‹#›</a:t>
            </a:fld>
            <a:endParaRPr lang="en-US">
              <a:solidFill>
                <a:srgbClr val="E483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20360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F9D14-A2EC-4022-8E2A-E6DA39F14F5F}" type="datetimeFigureOut">
              <a:rPr lang="en-US" smtClean="0">
                <a:solidFill>
                  <a:prstClr val="white"/>
                </a:solidFill>
              </a:rPr>
              <a:pPr/>
              <a:t>5/13/2020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51FF1-7D31-4F0E-9F48-6A71034B3E85}" type="slidenum">
              <a:rPr lang="en-US" smtClean="0">
                <a:solidFill>
                  <a:srgbClr val="E48312"/>
                </a:solidFill>
              </a:rPr>
              <a:pPr/>
              <a:t>‹#›</a:t>
            </a:fld>
            <a:endParaRPr lang="en-US">
              <a:solidFill>
                <a:srgbClr val="E483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766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C009E-009E-4636-8E98-88B242D43975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6ACE-97EC-4C11-8A28-215BA1F7F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2345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075F9D14-A2EC-4022-8E2A-E6DA39F14F5F}" type="datetimeFigureOut">
              <a:rPr lang="en-US" smtClean="0">
                <a:solidFill>
                  <a:prstClr val="white"/>
                </a:solidFill>
              </a:rPr>
              <a:pPr/>
              <a:t>5/13/2020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BA451FF1-7D31-4F0E-9F48-6A71034B3E85}" type="slidenum">
              <a:rPr lang="en-US" smtClean="0">
                <a:solidFill>
                  <a:srgbClr val="E48312"/>
                </a:solidFill>
              </a:rPr>
              <a:pPr/>
              <a:t>‹#›</a:t>
            </a:fld>
            <a:endParaRPr lang="en-US">
              <a:solidFill>
                <a:srgbClr val="E483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5384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F9D14-A2EC-4022-8E2A-E6DA39F14F5F}" type="datetimeFigureOut">
              <a:rPr lang="en-US" smtClean="0">
                <a:solidFill>
                  <a:prstClr val="white"/>
                </a:solidFill>
              </a:rPr>
              <a:pPr/>
              <a:t>5/13/2020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51FF1-7D31-4F0E-9F48-6A71034B3E85}" type="slidenum">
              <a:rPr lang="en-US" smtClean="0">
                <a:solidFill>
                  <a:srgbClr val="E48312"/>
                </a:solidFill>
              </a:rPr>
              <a:pPr/>
              <a:t>‹#›</a:t>
            </a:fld>
            <a:endParaRPr lang="en-US">
              <a:solidFill>
                <a:srgbClr val="E483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10348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F9D14-A2EC-4022-8E2A-E6DA39F14F5F}" type="datetimeFigureOut">
              <a:rPr lang="en-US" smtClean="0">
                <a:solidFill>
                  <a:prstClr val="white"/>
                </a:solidFill>
              </a:rPr>
              <a:pPr/>
              <a:t>5/13/2020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51FF1-7D31-4F0E-9F48-6A71034B3E85}" type="slidenum">
              <a:rPr lang="en-US" smtClean="0">
                <a:solidFill>
                  <a:srgbClr val="E48312"/>
                </a:solidFill>
              </a:rPr>
              <a:pPr/>
              <a:t>‹#›</a:t>
            </a:fld>
            <a:endParaRPr lang="en-US">
              <a:solidFill>
                <a:srgbClr val="E483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35680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F9D14-A2EC-4022-8E2A-E6DA39F14F5F}" type="datetimeFigureOut">
              <a:rPr lang="en-US" smtClean="0">
                <a:solidFill>
                  <a:prstClr val="white"/>
                </a:solidFill>
              </a:rPr>
              <a:pPr/>
              <a:t>5/13/2020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51FF1-7D31-4F0E-9F48-6A71034B3E85}" type="slidenum">
              <a:rPr lang="en-US" smtClean="0">
                <a:solidFill>
                  <a:srgbClr val="E48312"/>
                </a:solidFill>
              </a:rPr>
              <a:pPr/>
              <a:t>‹#›</a:t>
            </a:fld>
            <a:endParaRPr lang="en-US">
              <a:solidFill>
                <a:srgbClr val="E483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67319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F9D14-A2EC-4022-8E2A-E6DA39F14F5F}" type="datetimeFigureOut">
              <a:rPr lang="en-US" smtClean="0">
                <a:solidFill>
                  <a:prstClr val="white"/>
                </a:solidFill>
              </a:rPr>
              <a:pPr/>
              <a:t>5/13/2020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51FF1-7D31-4F0E-9F48-6A71034B3E85}" type="slidenum">
              <a:rPr lang="en-US" smtClean="0">
                <a:solidFill>
                  <a:srgbClr val="E48312"/>
                </a:solidFill>
              </a:rPr>
              <a:pPr/>
              <a:t>‹#›</a:t>
            </a:fld>
            <a:endParaRPr lang="en-US">
              <a:solidFill>
                <a:srgbClr val="E483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709290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F9D14-A2EC-4022-8E2A-E6DA39F14F5F}" type="datetimeFigureOut">
              <a:rPr lang="en-US" smtClean="0">
                <a:solidFill>
                  <a:prstClr val="white"/>
                </a:solidFill>
              </a:rPr>
              <a:pPr/>
              <a:t>5/13/2020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51FF1-7D31-4F0E-9F48-6A71034B3E85}" type="slidenum">
              <a:rPr lang="en-US" smtClean="0">
                <a:solidFill>
                  <a:srgbClr val="E48312"/>
                </a:solidFill>
              </a:rPr>
              <a:pPr/>
              <a:t>‹#›</a:t>
            </a:fld>
            <a:endParaRPr lang="en-US">
              <a:solidFill>
                <a:srgbClr val="E483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70411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F9D14-A2EC-4022-8E2A-E6DA39F14F5F}" type="datetimeFigureOut">
              <a:rPr lang="en-US" smtClean="0">
                <a:solidFill>
                  <a:prstClr val="white"/>
                </a:solidFill>
              </a:rPr>
              <a:pPr/>
              <a:t>5/13/2020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51FF1-7D31-4F0E-9F48-6A71034B3E85}" type="slidenum">
              <a:rPr lang="en-US" smtClean="0">
                <a:solidFill>
                  <a:srgbClr val="E48312"/>
                </a:solidFill>
              </a:rPr>
              <a:pPr/>
              <a:t>‹#›</a:t>
            </a:fld>
            <a:endParaRPr lang="en-US">
              <a:solidFill>
                <a:srgbClr val="E483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81356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F9D14-A2EC-4022-8E2A-E6DA39F14F5F}" type="datetimeFigureOut">
              <a:rPr lang="en-US" smtClean="0">
                <a:solidFill>
                  <a:prstClr val="white"/>
                </a:solidFill>
              </a:rPr>
              <a:pPr/>
              <a:t>5/13/2020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51FF1-7D31-4F0E-9F48-6A71034B3E85}" type="slidenum">
              <a:rPr lang="en-US" smtClean="0">
                <a:solidFill>
                  <a:srgbClr val="E48312"/>
                </a:solidFill>
              </a:rPr>
              <a:pPr/>
              <a:t>‹#›</a:t>
            </a:fld>
            <a:endParaRPr lang="en-US">
              <a:solidFill>
                <a:srgbClr val="E483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704375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F9D14-A2EC-4022-8E2A-E6DA39F14F5F}" type="datetimeFigureOut">
              <a:rPr lang="en-US" smtClean="0">
                <a:solidFill>
                  <a:prstClr val="white"/>
                </a:solidFill>
              </a:rPr>
              <a:pPr/>
              <a:t>5/13/2020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51FF1-7D31-4F0E-9F48-6A71034B3E85}" type="slidenum">
              <a:rPr lang="en-US" smtClean="0">
                <a:solidFill>
                  <a:srgbClr val="E48312"/>
                </a:solidFill>
              </a:rPr>
              <a:pPr/>
              <a:t>‹#›</a:t>
            </a:fld>
            <a:endParaRPr lang="en-US">
              <a:solidFill>
                <a:srgbClr val="E483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25309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F9D14-A2EC-4022-8E2A-E6DA39F14F5F}" type="datetimeFigureOut">
              <a:rPr lang="en-US" smtClean="0">
                <a:solidFill>
                  <a:prstClr val="white"/>
                </a:solidFill>
              </a:rPr>
              <a:pPr/>
              <a:t>5/13/2020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51FF1-7D31-4F0E-9F48-6A71034B3E85}" type="slidenum">
              <a:rPr lang="en-US" smtClean="0">
                <a:solidFill>
                  <a:srgbClr val="E48312"/>
                </a:solidFill>
              </a:rPr>
              <a:pPr/>
              <a:t>‹#›</a:t>
            </a:fld>
            <a:endParaRPr lang="en-US">
              <a:solidFill>
                <a:srgbClr val="E483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6708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C009E-009E-4636-8E98-88B242D43975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6ACE-97EC-4C11-8A28-215BA1F7F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06507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F9D14-A2EC-4022-8E2A-E6DA39F14F5F}" type="datetimeFigureOut">
              <a:rPr lang="en-US" smtClean="0">
                <a:solidFill>
                  <a:prstClr val="white"/>
                </a:solidFill>
              </a:rPr>
              <a:pPr/>
              <a:t>5/13/2020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51FF1-7D31-4F0E-9F48-6A71034B3E85}" type="slidenum">
              <a:rPr lang="en-US" smtClean="0">
                <a:solidFill>
                  <a:srgbClr val="E48312"/>
                </a:solidFill>
              </a:rPr>
              <a:pPr/>
              <a:t>‹#›</a:t>
            </a:fld>
            <a:endParaRPr lang="en-US">
              <a:solidFill>
                <a:srgbClr val="E483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18608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F9D14-A2EC-4022-8E2A-E6DA39F14F5F}" type="datetimeFigureOut">
              <a:rPr lang="en-US" smtClean="0">
                <a:solidFill>
                  <a:prstClr val="white"/>
                </a:solidFill>
              </a:rPr>
              <a:pPr/>
              <a:t>5/13/2020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51FF1-7D31-4F0E-9F48-6A71034B3E85}" type="slidenum">
              <a:rPr lang="en-US" smtClean="0">
                <a:solidFill>
                  <a:srgbClr val="E48312"/>
                </a:solidFill>
              </a:rPr>
              <a:pPr/>
              <a:t>‹#›</a:t>
            </a:fld>
            <a:endParaRPr lang="en-US">
              <a:solidFill>
                <a:srgbClr val="E483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388291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F9D14-A2EC-4022-8E2A-E6DA39F14F5F}" type="datetimeFigureOut">
              <a:rPr lang="en-US" smtClean="0">
                <a:solidFill>
                  <a:prstClr val="white"/>
                </a:solidFill>
              </a:rPr>
              <a:pPr/>
              <a:t>5/13/2020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51FF1-7D31-4F0E-9F48-6A71034B3E85}" type="slidenum">
              <a:rPr lang="en-US" smtClean="0">
                <a:solidFill>
                  <a:srgbClr val="E48312"/>
                </a:solidFill>
              </a:rPr>
              <a:pPr/>
              <a:t>‹#›</a:t>
            </a:fld>
            <a:endParaRPr lang="en-US">
              <a:solidFill>
                <a:srgbClr val="E483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6150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F9D14-A2EC-4022-8E2A-E6DA39F14F5F}" type="datetimeFigureOut">
              <a:rPr lang="en-US" smtClean="0">
                <a:solidFill>
                  <a:prstClr val="white"/>
                </a:solidFill>
              </a:rPr>
              <a:pPr/>
              <a:t>5/13/2020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51FF1-7D31-4F0E-9F48-6A71034B3E85}" type="slidenum">
              <a:rPr lang="en-US" smtClean="0">
                <a:solidFill>
                  <a:srgbClr val="E48312"/>
                </a:solidFill>
              </a:rPr>
              <a:pPr/>
              <a:t>‹#›</a:t>
            </a:fld>
            <a:endParaRPr lang="en-US">
              <a:solidFill>
                <a:srgbClr val="E483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68272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075F9D14-A2EC-4022-8E2A-E6DA39F14F5F}" type="datetimeFigureOut">
              <a:rPr lang="en-US" smtClean="0">
                <a:solidFill>
                  <a:prstClr val="white"/>
                </a:solidFill>
              </a:rPr>
              <a:pPr/>
              <a:t>5/13/2020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BA451FF1-7D31-4F0E-9F48-6A71034B3E85}" type="slidenum">
              <a:rPr lang="en-US" smtClean="0">
                <a:solidFill>
                  <a:srgbClr val="E48312"/>
                </a:solidFill>
              </a:rPr>
              <a:pPr/>
              <a:t>‹#›</a:t>
            </a:fld>
            <a:endParaRPr lang="en-US">
              <a:solidFill>
                <a:srgbClr val="E483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652776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F9D14-A2EC-4022-8E2A-E6DA39F14F5F}" type="datetimeFigureOut">
              <a:rPr lang="en-US" smtClean="0">
                <a:solidFill>
                  <a:prstClr val="white"/>
                </a:solidFill>
              </a:rPr>
              <a:pPr/>
              <a:t>5/13/2020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51FF1-7D31-4F0E-9F48-6A71034B3E85}" type="slidenum">
              <a:rPr lang="en-US" smtClean="0">
                <a:solidFill>
                  <a:srgbClr val="E48312"/>
                </a:solidFill>
              </a:rPr>
              <a:pPr/>
              <a:t>‹#›</a:t>
            </a:fld>
            <a:endParaRPr lang="en-US">
              <a:solidFill>
                <a:srgbClr val="E483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662955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F9D14-A2EC-4022-8E2A-E6DA39F14F5F}" type="datetimeFigureOut">
              <a:rPr lang="en-US" smtClean="0">
                <a:solidFill>
                  <a:prstClr val="white"/>
                </a:solidFill>
              </a:rPr>
              <a:pPr/>
              <a:t>5/13/2020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51FF1-7D31-4F0E-9F48-6A71034B3E85}" type="slidenum">
              <a:rPr lang="en-US" smtClean="0">
                <a:solidFill>
                  <a:srgbClr val="E48312"/>
                </a:solidFill>
              </a:rPr>
              <a:pPr/>
              <a:t>‹#›</a:t>
            </a:fld>
            <a:endParaRPr lang="en-US">
              <a:solidFill>
                <a:srgbClr val="E483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99099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F9D14-A2EC-4022-8E2A-E6DA39F14F5F}" type="datetimeFigureOut">
              <a:rPr lang="en-US" smtClean="0">
                <a:solidFill>
                  <a:prstClr val="white"/>
                </a:solidFill>
              </a:rPr>
              <a:pPr/>
              <a:t>5/13/2020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51FF1-7D31-4F0E-9F48-6A71034B3E85}" type="slidenum">
              <a:rPr lang="en-US" smtClean="0">
                <a:solidFill>
                  <a:srgbClr val="E48312"/>
                </a:solidFill>
              </a:rPr>
              <a:pPr/>
              <a:t>‹#›</a:t>
            </a:fld>
            <a:endParaRPr lang="en-US">
              <a:solidFill>
                <a:srgbClr val="E483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469993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F9D14-A2EC-4022-8E2A-E6DA39F14F5F}" type="datetimeFigureOut">
              <a:rPr lang="en-US" smtClean="0">
                <a:solidFill>
                  <a:prstClr val="white"/>
                </a:solidFill>
              </a:rPr>
              <a:pPr/>
              <a:t>5/13/2020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51FF1-7D31-4F0E-9F48-6A71034B3E85}" type="slidenum">
              <a:rPr lang="en-US" smtClean="0">
                <a:solidFill>
                  <a:srgbClr val="E48312"/>
                </a:solidFill>
              </a:rPr>
              <a:pPr/>
              <a:t>‹#›</a:t>
            </a:fld>
            <a:endParaRPr lang="en-US">
              <a:solidFill>
                <a:srgbClr val="E483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183042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F9D14-A2EC-4022-8E2A-E6DA39F14F5F}" type="datetimeFigureOut">
              <a:rPr lang="en-US" smtClean="0">
                <a:solidFill>
                  <a:prstClr val="white"/>
                </a:solidFill>
              </a:rPr>
              <a:pPr/>
              <a:t>5/13/2020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51FF1-7D31-4F0E-9F48-6A71034B3E85}" type="slidenum">
              <a:rPr lang="en-US" smtClean="0">
                <a:solidFill>
                  <a:srgbClr val="E48312"/>
                </a:solidFill>
              </a:rPr>
              <a:pPr/>
              <a:t>‹#›</a:t>
            </a:fld>
            <a:endParaRPr lang="en-US">
              <a:solidFill>
                <a:srgbClr val="E483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661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C009E-009E-4636-8E98-88B242D43975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6ACE-97EC-4C11-8A28-215BA1F7F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662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C009E-009E-4636-8E98-88B242D43975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6ACE-97EC-4C11-8A28-215BA1F7F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504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C009E-009E-4636-8E98-88B242D43975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6ACE-97EC-4C11-8A28-215BA1F7F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454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C009E-009E-4636-8E98-88B242D43975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6ACE-97EC-4C11-8A28-215BA1F7F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162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C009E-009E-4636-8E98-88B242D43975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6ACE-97EC-4C11-8A28-215BA1F7F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674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C009E-009E-4636-8E98-88B242D43975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6ACE-97EC-4C11-8A28-215BA1F7F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877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slideLayout" Target="../slideLayouts/slideLayout38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Relationship Id="rId14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C009E-009E-4636-8E98-88B242D43975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E6ACE-97EC-4C11-8A28-215BA1F7F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726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75F9D14-A2EC-4022-8E2A-E6DA39F14F5F}" type="datetimeFigureOut">
              <a:rPr lang="en-US" smtClean="0">
                <a:solidFill>
                  <a:prstClr val="white"/>
                </a:solidFill>
              </a:rPr>
              <a:pPr/>
              <a:t>5/13/2020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BA451FF1-7D31-4F0E-9F48-6A71034B3E85}" type="slidenum">
              <a:rPr lang="en-US" smtClean="0">
                <a:solidFill>
                  <a:srgbClr val="E48312"/>
                </a:solidFill>
              </a:rPr>
              <a:pPr/>
              <a:t>‹#›</a:t>
            </a:fld>
            <a:endParaRPr lang="en-US">
              <a:solidFill>
                <a:srgbClr val="E483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22416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75F9D14-A2EC-4022-8E2A-E6DA39F14F5F}" type="datetimeFigureOut">
              <a:rPr lang="en-US" smtClean="0">
                <a:solidFill>
                  <a:prstClr val="white"/>
                </a:solidFill>
              </a:rPr>
              <a:pPr/>
              <a:t>5/13/2020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BA451FF1-7D31-4F0E-9F48-6A71034B3E85}" type="slidenum">
              <a:rPr lang="en-US" smtClean="0">
                <a:solidFill>
                  <a:srgbClr val="E48312"/>
                </a:solidFill>
              </a:rPr>
              <a:pPr/>
              <a:t>‹#›</a:t>
            </a:fld>
            <a:endParaRPr lang="en-US">
              <a:solidFill>
                <a:srgbClr val="E483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2658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6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27.wmf"/><Relationship Id="rId9" Type="http://schemas.openxmlformats.org/officeDocument/2006/relationships/oleObject" Target="../embeddings/oleObject35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image" Target="../media/image29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9.wmf"/><Relationship Id="rId11" Type="http://schemas.openxmlformats.org/officeDocument/2006/relationships/image" Target="../media/image28.wmf"/><Relationship Id="rId5" Type="http://schemas.openxmlformats.org/officeDocument/2006/relationships/oleObject" Target="../embeddings/oleObject37.bin"/><Relationship Id="rId15" Type="http://schemas.openxmlformats.org/officeDocument/2006/relationships/image" Target="../media/image30.wmf"/><Relationship Id="rId10" Type="http://schemas.openxmlformats.org/officeDocument/2006/relationships/oleObject" Target="../embeddings/oleObject40.bin"/><Relationship Id="rId4" Type="http://schemas.openxmlformats.org/officeDocument/2006/relationships/image" Target="../media/image27.wmf"/><Relationship Id="rId9" Type="http://schemas.openxmlformats.org/officeDocument/2006/relationships/oleObject" Target="../embeddings/oleObject39.bin"/><Relationship Id="rId14" Type="http://schemas.openxmlformats.org/officeDocument/2006/relationships/oleObject" Target="../embeddings/oleObject42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48.bin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4.bin"/><Relationship Id="rId10" Type="http://schemas.openxmlformats.org/officeDocument/2006/relationships/image" Target="../media/image28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30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50.bin"/><Relationship Id="rId4" Type="http://schemas.openxmlformats.org/officeDocument/2006/relationships/image" Target="../media/image31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52.bin"/><Relationship Id="rId7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53.bin"/><Relationship Id="rId4" Type="http://schemas.openxmlformats.org/officeDocument/2006/relationships/image" Target="../media/image33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56.bin"/><Relationship Id="rId10" Type="http://schemas.openxmlformats.org/officeDocument/2006/relationships/image" Target="../media/image38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58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60.bin"/><Relationship Id="rId4" Type="http://schemas.openxmlformats.org/officeDocument/2006/relationships/image" Target="../media/image39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5.bin"/><Relationship Id="rId3" Type="http://schemas.openxmlformats.org/officeDocument/2006/relationships/oleObject" Target="../embeddings/oleObject62.bin"/><Relationship Id="rId7" Type="http://schemas.openxmlformats.org/officeDocument/2006/relationships/oleObject" Target="../embeddings/oleObject6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63.bin"/><Relationship Id="rId10" Type="http://schemas.openxmlformats.org/officeDocument/2006/relationships/oleObject" Target="../embeddings/oleObject66.bin"/><Relationship Id="rId4" Type="http://schemas.openxmlformats.org/officeDocument/2006/relationships/image" Target="../media/image40.wmf"/><Relationship Id="rId9" Type="http://schemas.openxmlformats.org/officeDocument/2006/relationships/image" Target="../media/image20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7.wmf"/><Relationship Id="rId9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image" Target="../media/image21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8.wmf"/><Relationship Id="rId11" Type="http://schemas.openxmlformats.org/officeDocument/2006/relationships/image" Target="../media/image20.wmf"/><Relationship Id="rId5" Type="http://schemas.openxmlformats.org/officeDocument/2006/relationships/oleObject" Target="../embeddings/oleObject6.bin"/><Relationship Id="rId10" Type="http://schemas.openxmlformats.org/officeDocument/2006/relationships/oleObject" Target="../embeddings/oleObject9.bin"/><Relationship Id="rId4" Type="http://schemas.openxmlformats.org/officeDocument/2006/relationships/image" Target="../media/image17.wmf"/><Relationship Id="rId9" Type="http://schemas.openxmlformats.org/officeDocument/2006/relationships/oleObject" Target="../embeddings/oleObject8.bin"/><Relationship Id="rId14" Type="http://schemas.openxmlformats.org/officeDocument/2006/relationships/oleObject" Target="../embeddings/oleObject1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image" Target="../media/image22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9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1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image" Target="../media/image23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5" Type="http://schemas.openxmlformats.org/officeDocument/2006/relationships/image" Target="../media/image24.wmf"/><Relationship Id="rId10" Type="http://schemas.openxmlformats.org/officeDocument/2006/relationships/image" Target="../media/image20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1.bin"/><Relationship Id="rId14" Type="http://schemas.openxmlformats.org/officeDocument/2006/relationships/oleObject" Target="../embeddings/oleObject2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image" Target="../media/image25.e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24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8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rgbClr val="F7DD9B"/>
            </a:gs>
            <a:gs pos="83000">
              <a:srgbClr val="E8F49E"/>
            </a:gs>
            <a:gs pos="100000">
              <a:srgbClr val="F8ECBE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49630" y="377190"/>
            <a:ext cx="1885950" cy="86240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474058" y="633536"/>
            <a:ext cx="313839" cy="458557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146168" y="633536"/>
            <a:ext cx="325602" cy="458557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193400" y="633536"/>
            <a:ext cx="452470" cy="458557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704850" y="1933983"/>
            <a:ext cx="2030730" cy="86240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474058" y="2197081"/>
            <a:ext cx="313839" cy="458557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146168" y="2197081"/>
            <a:ext cx="445132" cy="458557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867649" y="2197080"/>
            <a:ext cx="452470" cy="458557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48583" y="3446595"/>
            <a:ext cx="1786998" cy="86240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473556" y="3709693"/>
            <a:ext cx="313839" cy="458557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128574" y="3709693"/>
            <a:ext cx="303110" cy="458557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540796" y="3709692"/>
            <a:ext cx="484138" cy="458557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0863" y="29994"/>
            <a:ext cx="3499407" cy="1847248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10503" y="340917"/>
            <a:ext cx="8352244" cy="122540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9630" y="5178505"/>
            <a:ext cx="7011008" cy="1072989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8361" y="1586787"/>
            <a:ext cx="3670110" cy="1847248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13564" y="1903990"/>
            <a:ext cx="8041321" cy="1225402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10503" y="3422482"/>
            <a:ext cx="8711939" cy="122540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6214" y="3117336"/>
            <a:ext cx="3414056" cy="1847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414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5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5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25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4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5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7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200"/>
                            </p:stCondLst>
                            <p:childTnLst>
                              <p:par>
                                <p:cTn id="5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7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95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1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25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6" presetClass="emph" presetSubtype="0" repeatCount="7000" fill="hold" grpId="1" nodeType="click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5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2" dur="27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3" presetID="26" presetClass="emph" presetSubtype="0" repeatCount="7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5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5" dur="27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6" presetID="26" presetClass="emph" presetSubtype="0" repeatCount="7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5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8" dur="27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mph" presetSubtype="0" repeatCount="7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5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1" dur="27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635"/>
                            </p:stCondLst>
                            <p:childTnLst>
                              <p:par>
                                <p:cTn id="83" presetID="26" presetClass="emph" presetSubtype="0" repeatCount="7000" fill="hold" grpId="1" nodeType="after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5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27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6" presetID="26" presetClass="emph" presetSubtype="0" repeatCount="7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5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8" dur="27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9" presetID="26" presetClass="emph" presetSubtype="0" repeatCount="7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5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1" dur="27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2" presetID="26" presetClass="emph" presetSubtype="0" repeatCount="7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5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4" dur="27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270"/>
                            </p:stCondLst>
                            <p:childTnLst>
                              <p:par>
                                <p:cTn id="96" presetID="26" presetClass="emph" presetSubtype="0" repeatCount="7000" fill="hold" grpId="1" nodeType="after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5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8" dur="27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9" presetID="26" presetClass="emph" presetSubtype="0" repeatCount="7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5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1" dur="27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2" presetID="26" presetClass="emph" presetSubtype="0" repeatCount="7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5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4" dur="27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5" presetID="26" presetClass="emph" presetSubtype="0" repeatCount="7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5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7" dur="27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905"/>
                            </p:stCondLst>
                            <p:childTnLst>
                              <p:par>
                                <p:cTn id="10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8" grpId="2" animBg="1"/>
      <p:bldP spid="19" grpId="0" animBg="1"/>
      <p:bldP spid="19" grpId="1" animBg="1"/>
      <p:bldP spid="19" grpId="2" animBg="1"/>
      <p:bldP spid="20" grpId="0" animBg="1"/>
      <p:bldP spid="20" grpId="1" animBg="1"/>
      <p:bldP spid="20" grpId="2" animBg="1"/>
      <p:bldP spid="21" grpId="0" animBg="1"/>
      <p:bldP spid="21" grpId="1" animBg="1"/>
      <p:bldP spid="21" grpId="2" animBg="1"/>
      <p:bldP spid="28" grpId="0" animBg="1"/>
      <p:bldP spid="28" grpId="1" animBg="1"/>
      <p:bldP spid="28" grpId="2" animBg="1"/>
      <p:bldP spid="29" grpId="0" animBg="1"/>
      <p:bldP spid="29" grpId="1" animBg="1"/>
      <p:bldP spid="29" grpId="2" animBg="1"/>
      <p:bldP spid="30" grpId="0" animBg="1"/>
      <p:bldP spid="30" grpId="1" animBg="1"/>
      <p:bldP spid="30" grpId="2" animBg="1"/>
      <p:bldP spid="31" grpId="0" animBg="1"/>
      <p:bldP spid="31" grpId="1" animBg="1"/>
      <p:bldP spid="31" grpId="2" animBg="1"/>
      <p:bldP spid="17" grpId="0" animBg="1"/>
      <p:bldP spid="17" grpId="1" animBg="1"/>
      <p:bldP spid="17" grpId="2" animBg="1"/>
      <p:bldP spid="22" grpId="0" animBg="1"/>
      <p:bldP spid="22" grpId="1" animBg="1"/>
      <p:bldP spid="22" grpId="2" animBg="1"/>
      <p:bldP spid="25" grpId="0" animBg="1"/>
      <p:bldP spid="25" grpId="1" animBg="1"/>
      <p:bldP spid="25" grpId="2" animBg="1"/>
      <p:bldP spid="32" grpId="0" animBg="1"/>
      <p:bldP spid="32" grpId="1" animBg="1"/>
      <p:bldP spid="32" grpId="2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0611262"/>
              </p:ext>
            </p:extLst>
          </p:nvPr>
        </p:nvGraphicFramePr>
        <p:xfrm>
          <a:off x="7765737" y="1770131"/>
          <a:ext cx="3032162" cy="39268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23" name="ChemSketch" r:id="rId3" imgW="1161360" imgH="1504800" progId="ACD.ChemSketch.20">
                  <p:embed/>
                </p:oleObj>
              </mc:Choice>
              <mc:Fallback>
                <p:oleObj name="ChemSketch" r:id="rId3" imgW="1161360" imgH="15048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765737" y="1770131"/>
                        <a:ext cx="3032162" cy="392689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TextBox 54"/>
          <p:cNvSpPr txBox="1"/>
          <p:nvPr/>
        </p:nvSpPr>
        <p:spPr>
          <a:xfrm>
            <a:off x="7065050" y="5878554"/>
            <a:ext cx="55184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DedaEna" panose="020B0604020202020204" pitchFamily="34" charset="0"/>
              </a:rPr>
              <a:t>გლუკოზო-6-ფოსფატი</a:t>
            </a:r>
            <a:endParaRPr lang="en-US" sz="1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DedaEna" panose="020B060402020202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-317158" y="5878554"/>
            <a:ext cx="55184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DedaEna" panose="020B0604020202020204" pitchFamily="34" charset="0"/>
              </a:rPr>
              <a:t>გლუკოზა</a:t>
            </a:r>
            <a:endParaRPr lang="en-US" sz="1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DedaEna" panose="020B0604020202020204" pitchFamily="34" charset="0"/>
            </a:endParaRPr>
          </a:p>
        </p:txBody>
      </p:sp>
      <p:graphicFrame>
        <p:nvGraphicFramePr>
          <p:cNvPr id="1043" name="Object 10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9962554"/>
              </p:ext>
            </p:extLst>
          </p:nvPr>
        </p:nvGraphicFramePr>
        <p:xfrm>
          <a:off x="4218640" y="2494405"/>
          <a:ext cx="3669840" cy="1596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24" name="ChemSketch" r:id="rId5" imgW="1834920" imgH="798480" progId="ACD.ChemSketch.20">
                  <p:embed/>
                </p:oleObj>
              </mc:Choice>
              <mc:Fallback>
                <p:oleObj name="ChemSketch" r:id="rId5" imgW="1834920" imgH="7984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218640" y="2494405"/>
                        <a:ext cx="3669840" cy="15969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344142" y="211147"/>
            <a:ext cx="5309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a-GE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1</a:t>
            </a:r>
            <a:endParaRPr 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75058" y="198447"/>
            <a:ext cx="293494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ka-GE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სტადია</a:t>
            </a:r>
            <a:endParaRPr 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4214613"/>
              </p:ext>
            </p:extLst>
          </p:nvPr>
        </p:nvGraphicFramePr>
        <p:xfrm>
          <a:off x="1228296" y="2929532"/>
          <a:ext cx="2640649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25" name="ChemSketch" r:id="rId7" imgW="980640" imgH="1019160" progId="ACD.ChemSketch.20">
                  <p:embed/>
                </p:oleObj>
              </mc:Choice>
              <mc:Fallback>
                <p:oleObj name="ChemSketch" r:id="rId7" imgW="980640" imgH="101916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228296" y="2929532"/>
                        <a:ext cx="2640649" cy="274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5285829"/>
              </p:ext>
            </p:extLst>
          </p:nvPr>
        </p:nvGraphicFramePr>
        <p:xfrm>
          <a:off x="1234782" y="2926289"/>
          <a:ext cx="2640649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26" name="ChemSketch" r:id="rId9" imgW="980640" imgH="1019160" progId="ACD.ChemSketch.20">
                  <p:embed/>
                </p:oleObj>
              </mc:Choice>
              <mc:Fallback>
                <p:oleObj name="ChemSketch" r:id="rId9" imgW="980640" imgH="101916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234782" y="2926289"/>
                        <a:ext cx="2640649" cy="274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147144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-3.7037E-7 L 0.57239 0.01157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620" y="5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58" grpId="0"/>
      <p:bldP spid="2" grpId="0"/>
      <p:bldP spid="27" grpId="0"/>
      <p:bldP spid="27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4142" y="211147"/>
            <a:ext cx="5309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a-GE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2</a:t>
            </a:r>
            <a:endParaRPr 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-317158" y="1716343"/>
            <a:ext cx="12900692" cy="4500765"/>
            <a:chOff x="-317158" y="1716343"/>
            <a:chExt cx="12900692" cy="4500765"/>
          </a:xfrm>
        </p:grpSpPr>
        <p:sp>
          <p:nvSpPr>
            <p:cNvPr id="24" name="TextBox 23"/>
            <p:cNvSpPr txBox="1"/>
            <p:nvPr/>
          </p:nvSpPr>
          <p:spPr>
            <a:xfrm>
              <a:off x="7065050" y="5878554"/>
              <a:ext cx="551848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a-GE" sz="1600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PG DedaEna" panose="020B0604020202020204" pitchFamily="34" charset="0"/>
                </a:rPr>
                <a:t>გლუკოზო-6-ფოსფატი</a:t>
              </a:r>
              <a:endParaRPr lang="en-US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DedaEna" panose="020B0604020202020204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-317158" y="5878554"/>
              <a:ext cx="551848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a-GE" sz="1600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PG DedaEna" panose="020B0604020202020204" pitchFamily="34" charset="0"/>
                </a:rPr>
                <a:t>გლუკოზა</a:t>
              </a:r>
              <a:endParaRPr lang="en-US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DedaEna" panose="020B0604020202020204" pitchFamily="34" charset="0"/>
              </a:endParaRPr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1174508" y="1716343"/>
              <a:ext cx="9569603" cy="3926898"/>
              <a:chOff x="1228296" y="1770131"/>
              <a:chExt cx="9569603" cy="3926898"/>
            </a:xfrm>
          </p:grpSpPr>
          <p:graphicFrame>
            <p:nvGraphicFramePr>
              <p:cNvPr id="23" name="Object 22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330433878"/>
                  </p:ext>
                </p:extLst>
              </p:nvPr>
            </p:nvGraphicFramePr>
            <p:xfrm>
              <a:off x="7765737" y="1770131"/>
              <a:ext cx="3032162" cy="392689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904" name="ChemSketch" r:id="rId3" imgW="1161360" imgH="1504800" progId="ACD.ChemSketch.20">
                      <p:embed/>
                    </p:oleObj>
                  </mc:Choice>
                  <mc:Fallback>
                    <p:oleObj name="ChemSketch" r:id="rId3" imgW="1161360" imgH="1504800" progId="ACD.ChemSketch.20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4"/>
                          <a:stretch>
                            <a:fillRect/>
                          </a:stretch>
                        </p:blipFill>
                        <p:spPr>
                          <a:xfrm>
                            <a:off x="7765737" y="1770131"/>
                            <a:ext cx="3032162" cy="3926898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6" name="Object 25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687781849"/>
                  </p:ext>
                </p:extLst>
              </p:nvPr>
            </p:nvGraphicFramePr>
            <p:xfrm>
              <a:off x="4218640" y="2494405"/>
              <a:ext cx="3669840" cy="159696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905" name="ChemSketch" r:id="rId5" imgW="1834920" imgH="798480" progId="ACD.ChemSketch.20">
                      <p:embed/>
                    </p:oleObj>
                  </mc:Choice>
                  <mc:Fallback>
                    <p:oleObj name="ChemSketch" r:id="rId5" imgW="1834920" imgH="798480" progId="ACD.ChemSketch.20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6"/>
                          <a:stretch>
                            <a:fillRect/>
                          </a:stretch>
                        </p:blipFill>
                        <p:spPr>
                          <a:xfrm>
                            <a:off x="4218640" y="2494405"/>
                            <a:ext cx="3669840" cy="159696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8" name="Object 2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198791275"/>
                  </p:ext>
                </p:extLst>
              </p:nvPr>
            </p:nvGraphicFramePr>
            <p:xfrm>
              <a:off x="1228296" y="2929532"/>
              <a:ext cx="2640649" cy="27432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906" name="ChemSketch" r:id="rId7" imgW="980640" imgH="1019160" progId="ACD.ChemSketch.20">
                      <p:embed/>
                    </p:oleObj>
                  </mc:Choice>
                  <mc:Fallback>
                    <p:oleObj name="ChemSketch" r:id="rId7" imgW="980640" imgH="1019160" progId="ACD.ChemSketch.20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8"/>
                          <a:stretch>
                            <a:fillRect/>
                          </a:stretch>
                        </p:blipFill>
                        <p:spPr>
                          <a:xfrm>
                            <a:off x="1228296" y="2929532"/>
                            <a:ext cx="2640649" cy="27432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9" name="Object 28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952031289"/>
                  </p:ext>
                </p:extLst>
              </p:nvPr>
            </p:nvGraphicFramePr>
            <p:xfrm>
              <a:off x="1234782" y="2926289"/>
              <a:ext cx="2640649" cy="27432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907" name="ChemSketch" r:id="rId9" imgW="980640" imgH="1019160" progId="ACD.ChemSketch.20">
                      <p:embed/>
                    </p:oleObj>
                  </mc:Choice>
                  <mc:Fallback>
                    <p:oleObj name="ChemSketch" r:id="rId9" imgW="980640" imgH="1019160" progId="ACD.ChemSketch.20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8"/>
                          <a:stretch>
                            <a:fillRect/>
                          </a:stretch>
                        </p:blipFill>
                        <p:spPr>
                          <a:xfrm>
                            <a:off x="1234782" y="2926289"/>
                            <a:ext cx="2640649" cy="27432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35" name="TextBox 34"/>
          <p:cNvSpPr txBox="1"/>
          <p:nvPr/>
        </p:nvSpPr>
        <p:spPr>
          <a:xfrm>
            <a:off x="6812617" y="5868492"/>
            <a:ext cx="55184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DedaEna" panose="020B0604020202020204" pitchFamily="34" charset="0"/>
              </a:rPr>
              <a:t>ფრუქტოზო-6-ფოსფატი</a:t>
            </a:r>
            <a:endParaRPr lang="en-US" sz="1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DedaEna" panose="020B0604020202020204" pitchFamily="34" charset="0"/>
            </a:endParaRPr>
          </a:p>
        </p:txBody>
      </p:sp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2107147"/>
              </p:ext>
            </p:extLst>
          </p:nvPr>
        </p:nvGraphicFramePr>
        <p:xfrm>
          <a:off x="7775096" y="1784621"/>
          <a:ext cx="3354387" cy="3579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08" name="ChemSketch" r:id="rId10" imgW="1285200" imgH="1371600" progId="ACD.ChemSketch.20">
                  <p:embed/>
                </p:oleObj>
              </mc:Choice>
              <mc:Fallback>
                <p:oleObj name="ChemSketch" r:id="rId10" imgW="1285200" imgH="13716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775096" y="1784621"/>
                        <a:ext cx="3354387" cy="3579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9050970"/>
              </p:ext>
            </p:extLst>
          </p:nvPr>
        </p:nvGraphicFramePr>
        <p:xfrm>
          <a:off x="4051050" y="3690144"/>
          <a:ext cx="3710266" cy="44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09" name="ChemSketch" r:id="rId12" imgW="1342440" imgH="162000" progId="ACD.ChemSketch.20">
                  <p:embed/>
                </p:oleObj>
              </mc:Choice>
              <mc:Fallback>
                <p:oleObj name="ChemSketch" r:id="rId12" imgW="1342440" imgH="1620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051050" y="3690144"/>
                        <a:ext cx="3710266" cy="447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7685463"/>
              </p:ext>
            </p:extLst>
          </p:nvPr>
        </p:nvGraphicFramePr>
        <p:xfrm>
          <a:off x="747233" y="1612900"/>
          <a:ext cx="3128963" cy="415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0" name="ChemSketch" r:id="rId14" imgW="1161360" imgH="1542960" progId="ACD.ChemSketch.20">
                  <p:embed/>
                </p:oleObj>
              </mc:Choice>
              <mc:Fallback>
                <p:oleObj name="ChemSketch" r:id="rId14" imgW="1161360" imgH="154296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47233" y="1612900"/>
                        <a:ext cx="3128963" cy="4154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TextBox 39"/>
          <p:cNvSpPr txBox="1"/>
          <p:nvPr/>
        </p:nvSpPr>
        <p:spPr>
          <a:xfrm>
            <a:off x="-30671" y="5878554"/>
            <a:ext cx="55184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DedaEna" panose="020B0604020202020204" pitchFamily="34" charset="0"/>
              </a:rPr>
              <a:t>გლუკოზო-6-ფოსფატი</a:t>
            </a:r>
            <a:endParaRPr lang="en-US" sz="1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DedaEn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87640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07 -4.07407E-6 L -0.56719 -0.0013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919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25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75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7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4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4142" y="211147"/>
            <a:ext cx="5309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a-GE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</a:t>
            </a:r>
            <a:endParaRPr 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923007" y="5841253"/>
            <a:ext cx="55184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DedaEna" panose="020B0604020202020204" pitchFamily="34" charset="0"/>
              </a:rPr>
              <a:t>ფრუქტოზო-1,6-დიფოსფატი</a:t>
            </a:r>
            <a:endParaRPr lang="en-US" sz="1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DedaEna" panose="020B0604020202020204" pitchFamily="34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7964554"/>
              </p:ext>
            </p:extLst>
          </p:nvPr>
        </p:nvGraphicFramePr>
        <p:xfrm>
          <a:off x="7232650" y="1678233"/>
          <a:ext cx="4418013" cy="355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76" name="ChemSketch" r:id="rId3" imgW="1694520" imgH="1362240" progId="ACD.ChemSketch.20">
                  <p:embed/>
                </p:oleObj>
              </mc:Choice>
              <mc:Fallback>
                <p:oleObj name="ChemSketch" r:id="rId3" imgW="1694520" imgH="13622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232650" y="1678233"/>
                        <a:ext cx="4418013" cy="355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2015910"/>
              </p:ext>
            </p:extLst>
          </p:nvPr>
        </p:nvGraphicFramePr>
        <p:xfrm>
          <a:off x="620713" y="1738558"/>
          <a:ext cx="3360737" cy="3667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77" name="ChemSketch" r:id="rId5" imgW="1247040" imgH="1362240" progId="ACD.ChemSketch.20">
                  <p:embed/>
                </p:oleObj>
              </mc:Choice>
              <mc:Fallback>
                <p:oleObj name="ChemSketch" r:id="rId5" imgW="1247040" imgH="13622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20713" y="1738558"/>
                        <a:ext cx="3360737" cy="3667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7462968"/>
              </p:ext>
            </p:extLst>
          </p:nvPr>
        </p:nvGraphicFramePr>
        <p:xfrm>
          <a:off x="3981450" y="3036699"/>
          <a:ext cx="3670300" cy="159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78" name="ChemSketch" r:id="rId7" imgW="1834920" imgH="798480" progId="ACD.ChemSketch.20">
                  <p:embed/>
                </p:oleObj>
              </mc:Choice>
              <mc:Fallback>
                <p:oleObj name="ChemSketch" r:id="rId7" imgW="1834920" imgH="7984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981450" y="3036699"/>
                        <a:ext cx="3670300" cy="1597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3"/>
          <p:cNvGrpSpPr/>
          <p:nvPr/>
        </p:nvGrpSpPr>
        <p:grpSpPr>
          <a:xfrm>
            <a:off x="-416713" y="1612900"/>
            <a:ext cx="12747814" cy="4594146"/>
            <a:chOff x="-416713" y="1612900"/>
            <a:chExt cx="12747814" cy="4594146"/>
          </a:xfrm>
        </p:grpSpPr>
        <p:sp>
          <p:nvSpPr>
            <p:cNvPr id="11" name="TextBox 10"/>
            <p:cNvSpPr txBox="1"/>
            <p:nvPr/>
          </p:nvSpPr>
          <p:spPr>
            <a:xfrm>
              <a:off x="-416713" y="5671064"/>
              <a:ext cx="551848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a-GE" sz="16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PG DedaEna" panose="020B0604020202020204" pitchFamily="34" charset="0"/>
                </a:rPr>
                <a:t>გლუკოზო-6-ფოსფატი</a:t>
              </a:r>
              <a:endParaRPr lang="en-US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DedaEna" panose="020B0604020202020204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812617" y="5868492"/>
              <a:ext cx="551848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a-GE" sz="1600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PG DedaEna" panose="020B0604020202020204" pitchFamily="34" charset="0"/>
                </a:rPr>
                <a:t>ფრუქტოზო-6-ფოსფატი</a:t>
              </a:r>
              <a:endParaRPr lang="en-US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DedaEna" panose="020B0604020202020204" pitchFamily="34" charset="0"/>
              </a:endParaRPr>
            </a:p>
          </p:txBody>
        </p:sp>
        <p:graphicFrame>
          <p:nvGraphicFramePr>
            <p:cNvPr id="13" name="Object 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48485548"/>
                </p:ext>
              </p:extLst>
            </p:nvPr>
          </p:nvGraphicFramePr>
          <p:xfrm>
            <a:off x="7775096" y="1784621"/>
            <a:ext cx="3354387" cy="35798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779" name="ChemSketch" r:id="rId9" imgW="1285200" imgH="1371600" progId="ACD.ChemSketch.20">
                    <p:embed/>
                  </p:oleObj>
                </mc:Choice>
                <mc:Fallback>
                  <p:oleObj name="ChemSketch" r:id="rId9" imgW="1285200" imgH="1371600" progId="ACD.ChemSketch.20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7775096" y="1784621"/>
                          <a:ext cx="3354387" cy="357981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" name="Object 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7573035"/>
                </p:ext>
              </p:extLst>
            </p:nvPr>
          </p:nvGraphicFramePr>
          <p:xfrm>
            <a:off x="4051050" y="3690144"/>
            <a:ext cx="3710266" cy="4473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780" name="ChemSketch" r:id="rId11" imgW="1342440" imgH="162000" progId="ACD.ChemSketch.20">
                    <p:embed/>
                  </p:oleObj>
                </mc:Choice>
                <mc:Fallback>
                  <p:oleObj name="ChemSketch" r:id="rId11" imgW="1342440" imgH="162000" progId="ACD.ChemSketch.20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4051050" y="3690144"/>
                          <a:ext cx="3710266" cy="44733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72656276"/>
                </p:ext>
              </p:extLst>
            </p:nvPr>
          </p:nvGraphicFramePr>
          <p:xfrm>
            <a:off x="747233" y="1612900"/>
            <a:ext cx="3128963" cy="41544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781" name="ChemSketch" r:id="rId13" imgW="1161360" imgH="1542960" progId="ACD.ChemSketch.20">
                    <p:embed/>
                  </p:oleObj>
                </mc:Choice>
                <mc:Fallback>
                  <p:oleObj name="ChemSketch" r:id="rId13" imgW="1161360" imgH="1542960" progId="ACD.ChemSketch.20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747233" y="1612900"/>
                          <a:ext cx="3128963" cy="415448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1" name="TextBox 20"/>
          <p:cNvSpPr txBox="1"/>
          <p:nvPr/>
        </p:nvSpPr>
        <p:spPr>
          <a:xfrm>
            <a:off x="-322929" y="5857971"/>
            <a:ext cx="55184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DedaEna" panose="020B0604020202020204" pitchFamily="34" charset="0"/>
              </a:rPr>
              <a:t>ფრუქტოზო-6-ფოსფატი</a:t>
            </a:r>
            <a:endParaRPr lang="en-US" sz="1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DedaEn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82612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07 1.11111E-6 L -0.58516 1.11111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81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25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4142" y="211147"/>
            <a:ext cx="5309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a-GE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</a:t>
            </a:r>
            <a:endParaRPr 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-322929" y="1678233"/>
            <a:ext cx="12764420" cy="4518292"/>
            <a:chOff x="-322929" y="1678233"/>
            <a:chExt cx="12764420" cy="4518292"/>
          </a:xfrm>
        </p:grpSpPr>
        <p:sp>
          <p:nvSpPr>
            <p:cNvPr id="28" name="TextBox 27"/>
            <p:cNvSpPr txBox="1"/>
            <p:nvPr/>
          </p:nvSpPr>
          <p:spPr>
            <a:xfrm>
              <a:off x="6923007" y="5841253"/>
              <a:ext cx="551848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a-GE" sz="16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PG DedaEna" panose="020B0604020202020204" pitchFamily="34" charset="0"/>
                </a:rPr>
                <a:t>ფრუქტოზო-1,6-დიფოსფატი</a:t>
              </a:r>
              <a:endParaRPr lang="en-US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DedaEna" panose="020B0604020202020204" pitchFamily="34" charset="0"/>
              </a:endParaRPr>
            </a:p>
          </p:txBody>
        </p:sp>
        <p:graphicFrame>
          <p:nvGraphicFramePr>
            <p:cNvPr id="29" name="Object 2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64932372"/>
                </p:ext>
              </p:extLst>
            </p:nvPr>
          </p:nvGraphicFramePr>
          <p:xfrm>
            <a:off x="7232650" y="1678233"/>
            <a:ext cx="4418013" cy="3556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60" name="ChemSketch" r:id="rId3" imgW="1694520" imgH="1362240" progId="ACD.ChemSketch.20">
                    <p:embed/>
                  </p:oleObj>
                </mc:Choice>
                <mc:Fallback>
                  <p:oleObj name="ChemSketch" r:id="rId3" imgW="1694520" imgH="1362240" progId="ACD.ChemSketch.20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7232650" y="1678233"/>
                          <a:ext cx="4418013" cy="35560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" name="Object 2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08268058"/>
                </p:ext>
              </p:extLst>
            </p:nvPr>
          </p:nvGraphicFramePr>
          <p:xfrm>
            <a:off x="620713" y="1738558"/>
            <a:ext cx="3360737" cy="36671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61" name="ChemSketch" r:id="rId5" imgW="1247040" imgH="1362240" progId="ACD.ChemSketch.20">
                    <p:embed/>
                  </p:oleObj>
                </mc:Choice>
                <mc:Fallback>
                  <p:oleObj name="ChemSketch" r:id="rId5" imgW="1247040" imgH="1362240" progId="ACD.ChemSketch.20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620713" y="1738558"/>
                          <a:ext cx="3360737" cy="366712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" name="Object 3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73788078"/>
                </p:ext>
              </p:extLst>
            </p:nvPr>
          </p:nvGraphicFramePr>
          <p:xfrm>
            <a:off x="3981450" y="3036699"/>
            <a:ext cx="3670300" cy="15970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62" name="ChemSketch" r:id="rId7" imgW="1834920" imgH="798480" progId="ACD.ChemSketch.20">
                    <p:embed/>
                  </p:oleObj>
                </mc:Choice>
                <mc:Fallback>
                  <p:oleObj name="ChemSketch" r:id="rId7" imgW="1834920" imgH="798480" progId="ACD.ChemSketch.20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3981450" y="3036699"/>
                          <a:ext cx="3670300" cy="159702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2" name="TextBox 31"/>
            <p:cNvSpPr txBox="1"/>
            <p:nvPr/>
          </p:nvSpPr>
          <p:spPr>
            <a:xfrm>
              <a:off x="-322929" y="5857971"/>
              <a:ext cx="551848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a-GE" sz="1600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PG DedaEna" panose="020B0604020202020204" pitchFamily="34" charset="0"/>
                </a:rPr>
                <a:t>ფრუქტოზო-6-ფოსფატი</a:t>
              </a:r>
              <a:endParaRPr lang="en-US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DedaEna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31442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-4.07407E-6 L -0.54128 0.0071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070" y="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4142" y="211147"/>
            <a:ext cx="5309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a-GE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4</a:t>
            </a:r>
            <a:endParaRPr 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2709330"/>
              </p:ext>
            </p:extLst>
          </p:nvPr>
        </p:nvGraphicFramePr>
        <p:xfrm>
          <a:off x="513008" y="1667975"/>
          <a:ext cx="4562475" cy="3667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72" name="ChemSketch" r:id="rId3" imgW="1694520" imgH="1362240" progId="ACD.ChemSketch.20">
                  <p:embed/>
                </p:oleObj>
              </mc:Choice>
              <mc:Fallback>
                <p:oleObj name="ChemSketch" r:id="rId3" imgW="1694520" imgH="13622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13008" y="1667975"/>
                        <a:ext cx="4562475" cy="3667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333559" y="5928309"/>
            <a:ext cx="55184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DedaEna" panose="020B0604020202020204" pitchFamily="34" charset="0"/>
              </a:rPr>
              <a:t>ფრუქტოზო-1,6-დიფოსფატი</a:t>
            </a:r>
            <a:endParaRPr lang="en-US" sz="1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DedaEna" panose="020B0604020202020204" pitchFamily="34" charset="0"/>
            </a:endParaRP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2511161"/>
              </p:ext>
            </p:extLst>
          </p:nvPr>
        </p:nvGraphicFramePr>
        <p:xfrm>
          <a:off x="550863" y="1644160"/>
          <a:ext cx="4511675" cy="420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73" name="ChemSketch" r:id="rId5" imgW="1675440" imgH="1562400" progId="ACD.ChemSketch.20">
                  <p:embed/>
                </p:oleObj>
              </mc:Choice>
              <mc:Fallback>
                <p:oleObj name="ChemSketch" r:id="rId5" imgW="1675440" imgH="15624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50863" y="1644160"/>
                        <a:ext cx="4511675" cy="420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8081165"/>
              </p:ext>
            </p:extLst>
          </p:nvPr>
        </p:nvGraphicFramePr>
        <p:xfrm>
          <a:off x="457200" y="1658938"/>
          <a:ext cx="4797425" cy="417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74" name="ChemSketch" r:id="rId7" imgW="1780560" imgH="1552320" progId="ACD.ChemSketch.20">
                  <p:embed/>
                </p:oleObj>
              </mc:Choice>
              <mc:Fallback>
                <p:oleObj name="ChemSketch" r:id="rId7" imgW="1780560" imgH="155232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57200" y="1658938"/>
                        <a:ext cx="4797425" cy="41798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561629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2.22222E-6 L 0.4448 -0.00301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240" y="-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4142" y="211147"/>
            <a:ext cx="5309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a-GE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4</a:t>
            </a:r>
            <a:endParaRPr 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3920158"/>
              </p:ext>
            </p:extLst>
          </p:nvPr>
        </p:nvGraphicFramePr>
        <p:xfrm>
          <a:off x="550863" y="1644160"/>
          <a:ext cx="4511675" cy="420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16" name="ChemSketch" r:id="rId3" imgW="1675440" imgH="1562400" progId="ACD.ChemSketch.20">
                  <p:embed/>
                </p:oleObj>
              </mc:Choice>
              <mc:Fallback>
                <p:oleObj name="ChemSketch" r:id="rId3" imgW="1675440" imgH="15624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50863" y="1644160"/>
                        <a:ext cx="4511675" cy="420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0985260"/>
              </p:ext>
            </p:extLst>
          </p:nvPr>
        </p:nvGraphicFramePr>
        <p:xfrm>
          <a:off x="550863" y="1644160"/>
          <a:ext cx="2411413" cy="3770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17" name="ChemSketch" r:id="rId5" imgW="894960" imgH="1400400" progId="ACD.ChemSketch.20">
                  <p:embed/>
                </p:oleObj>
              </mc:Choice>
              <mc:Fallback>
                <p:oleObj name="ChemSketch" r:id="rId5" imgW="894960" imgH="14004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50863" y="1644160"/>
                        <a:ext cx="2411413" cy="3770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3569452"/>
              </p:ext>
            </p:extLst>
          </p:nvPr>
        </p:nvGraphicFramePr>
        <p:xfrm>
          <a:off x="5928209" y="1657653"/>
          <a:ext cx="4767262" cy="417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18" name="ChemSketch" r:id="rId7" imgW="1770480" imgH="1552320" progId="ACD.ChemSketch.20">
                  <p:embed/>
                </p:oleObj>
              </mc:Choice>
              <mc:Fallback>
                <p:oleObj name="ChemSketch" r:id="rId7" imgW="1770480" imgH="155232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928209" y="1657653"/>
                        <a:ext cx="4767262" cy="41798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2066764"/>
              </p:ext>
            </p:extLst>
          </p:nvPr>
        </p:nvGraphicFramePr>
        <p:xfrm>
          <a:off x="7346942" y="2796321"/>
          <a:ext cx="3360738" cy="305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19" name="ChemSketch" r:id="rId9" imgW="1247040" imgH="1133280" progId="ACD.ChemSketch.20">
                  <p:embed/>
                </p:oleObj>
              </mc:Choice>
              <mc:Fallback>
                <p:oleObj name="ChemSketch" r:id="rId9" imgW="1247040" imgH="11332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346942" y="2796321"/>
                        <a:ext cx="3360738" cy="3051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-1166794" y="1134477"/>
            <a:ext cx="55184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DedaEna" panose="020B0604020202020204" pitchFamily="34" charset="0"/>
              </a:rPr>
              <a:t>გლიცერალდეჰიდ-3-ფოსფატი</a:t>
            </a:r>
            <a:endParaRPr lang="en-US" sz="1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DedaEn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24542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4198722"/>
              </p:ext>
            </p:extLst>
          </p:nvPr>
        </p:nvGraphicFramePr>
        <p:xfrm>
          <a:off x="3738563" y="1562100"/>
          <a:ext cx="2181225" cy="3870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79" name="ChemSketch" r:id="rId3" imgW="809280" imgH="1438200" progId="ACD.ChemSketch.20">
                  <p:embed/>
                </p:oleObj>
              </mc:Choice>
              <mc:Fallback>
                <p:oleObj name="ChemSketch" r:id="rId3" imgW="809280" imgH="14382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738563" y="1562100"/>
                        <a:ext cx="2181225" cy="3870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344142" y="211147"/>
            <a:ext cx="5309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a-GE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4</a:t>
            </a:r>
            <a:endParaRPr 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0985260"/>
              </p:ext>
            </p:extLst>
          </p:nvPr>
        </p:nvGraphicFramePr>
        <p:xfrm>
          <a:off x="550863" y="1644160"/>
          <a:ext cx="2411413" cy="3770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80" name="ChemSketch" r:id="rId5" imgW="894960" imgH="1400400" progId="ACD.ChemSketch.20">
                  <p:embed/>
                </p:oleObj>
              </mc:Choice>
              <mc:Fallback>
                <p:oleObj name="ChemSketch" r:id="rId5" imgW="894960" imgH="14004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50863" y="1644160"/>
                        <a:ext cx="2411413" cy="3770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2066764"/>
              </p:ext>
            </p:extLst>
          </p:nvPr>
        </p:nvGraphicFramePr>
        <p:xfrm>
          <a:off x="7346942" y="2796321"/>
          <a:ext cx="3360738" cy="305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81" name="ChemSketch" r:id="rId7" imgW="1247040" imgH="1133280" progId="ACD.ChemSketch.20">
                  <p:embed/>
                </p:oleObj>
              </mc:Choice>
              <mc:Fallback>
                <p:oleObj name="ChemSketch" r:id="rId7" imgW="1247040" imgH="11332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346942" y="2796321"/>
                        <a:ext cx="3360738" cy="3051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069933" y="5559059"/>
            <a:ext cx="55184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DedaEna" panose="020B0604020202020204" pitchFamily="34" charset="0"/>
              </a:rPr>
              <a:t>დიოქსიაცეტონფოსფატი</a:t>
            </a:r>
            <a:endParaRPr lang="en-US" sz="1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DedaEna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-1166794" y="1134477"/>
            <a:ext cx="55184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DedaEna" panose="020B0604020202020204" pitchFamily="34" charset="0"/>
              </a:rPr>
              <a:t>გლიცერალდეჰიდ-3-ფოსფატი</a:t>
            </a:r>
            <a:endParaRPr lang="en-US" sz="1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DedaEn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8311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-2.59259E-6 L -0.33841 -0.05926 " pathEditMode="relative" rAng="0" ptsTypes="AA">
                                      <p:cBhvr>
                                        <p:cTn id="6" dur="1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27" y="-296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1319574"/>
              </p:ext>
            </p:extLst>
          </p:nvPr>
        </p:nvGraphicFramePr>
        <p:xfrm>
          <a:off x="3738563" y="1562100"/>
          <a:ext cx="2181225" cy="3870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9" name="ChemSketch" r:id="rId3" imgW="809280" imgH="1438200" progId="ACD.ChemSketch.20">
                  <p:embed/>
                </p:oleObj>
              </mc:Choice>
              <mc:Fallback>
                <p:oleObj name="ChemSketch" r:id="rId3" imgW="809280" imgH="14382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738563" y="1562100"/>
                        <a:ext cx="2181225" cy="3870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344142" y="211147"/>
            <a:ext cx="5309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a-GE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5</a:t>
            </a:r>
            <a:endParaRPr 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7182771"/>
              </p:ext>
            </p:extLst>
          </p:nvPr>
        </p:nvGraphicFramePr>
        <p:xfrm>
          <a:off x="550863" y="1644650"/>
          <a:ext cx="2411412" cy="3770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0" name="ChemSketch" r:id="rId5" imgW="894960" imgH="1400400" progId="ACD.ChemSketch.20">
                  <p:embed/>
                </p:oleObj>
              </mc:Choice>
              <mc:Fallback>
                <p:oleObj name="ChemSketch" r:id="rId5" imgW="894960" imgH="14004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50863" y="1644650"/>
                        <a:ext cx="2411412" cy="3770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-1166794" y="1134477"/>
            <a:ext cx="55184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DedaEna" panose="020B0604020202020204" pitchFamily="34" charset="0"/>
              </a:rPr>
              <a:t>გლიცერალდეჰიდ-3-ფოსფატი</a:t>
            </a:r>
            <a:endParaRPr lang="en-US" sz="1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DedaEna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069933" y="5559059"/>
            <a:ext cx="55184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DedaEna" panose="020B0604020202020204" pitchFamily="34" charset="0"/>
              </a:rPr>
              <a:t>დიოქსიაცეტონფოსფატი</a:t>
            </a:r>
            <a:endParaRPr lang="en-US" sz="1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DedaEna" panose="020B0604020202020204" pitchFamily="34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7163539"/>
              </p:ext>
            </p:extLst>
          </p:nvPr>
        </p:nvGraphicFramePr>
        <p:xfrm>
          <a:off x="3727450" y="1573213"/>
          <a:ext cx="2181225" cy="3870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1" name="ChemSketch" r:id="rId7" imgW="809280" imgH="1438200" progId="ACD.ChemSketch.20">
                  <p:embed/>
                </p:oleObj>
              </mc:Choice>
              <mc:Fallback>
                <p:oleObj name="ChemSketch" r:id="rId7" imgW="809280" imgH="14382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727450" y="1573213"/>
                        <a:ext cx="2181225" cy="3870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8311228"/>
              </p:ext>
            </p:extLst>
          </p:nvPr>
        </p:nvGraphicFramePr>
        <p:xfrm>
          <a:off x="6142160" y="3435985"/>
          <a:ext cx="2204670" cy="323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2" name="ChemSketch" r:id="rId8" imgW="1837800" imgH="161640" progId="ACD.ChemSketch.20">
                  <p:embed/>
                </p:oleObj>
              </mc:Choice>
              <mc:Fallback>
                <p:oleObj name="ChemSketch" r:id="rId8" imgW="1837800" imgH="1616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142160" y="3435985"/>
                        <a:ext cx="2204670" cy="3232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6107234"/>
              </p:ext>
            </p:extLst>
          </p:nvPr>
        </p:nvGraphicFramePr>
        <p:xfrm>
          <a:off x="8088803" y="1509103"/>
          <a:ext cx="2411412" cy="3770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3" name="ChemSketch" r:id="rId10" imgW="894960" imgH="1400400" progId="ACD.ChemSketch.20">
                  <p:embed/>
                </p:oleObj>
              </mc:Choice>
              <mc:Fallback>
                <p:oleObj name="ChemSketch" r:id="rId10" imgW="894960" imgH="14004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088803" y="1509103"/>
                        <a:ext cx="2411412" cy="3770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6816621" y="1122755"/>
            <a:ext cx="55184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DedaEna" panose="020B0604020202020204" pitchFamily="34" charset="0"/>
              </a:rPr>
              <a:t>გლიცერალდეჰიდ-3-ფოსფატი</a:t>
            </a:r>
            <a:endParaRPr lang="en-US" sz="1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DedaEn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74871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67E-6 -4.07407E-6 L 0.35677 -0.01064 " pathEditMode="relative" rAng="0" ptsTypes="AA">
                                      <p:cBhvr>
                                        <p:cTn id="6" dur="1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839" y="-53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2" presetClass="entr" presetSubtype="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1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800"/>
                            </p:stCondLst>
                            <p:childTnLst>
                              <p:par>
                                <p:cTn id="1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2.59259E-6 L -0.36706 0.01667 " pathEditMode="relative" rAng="0" ptsTypes="AA">
                                      <p:cBhvr>
                                        <p:cTn id="32" dur="1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070" y="301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07407E-6 L -0.3681 -0.00047 " pathEditMode="relative" rAng="0" ptsTypes="AA">
                                      <p:cBhvr>
                                        <p:cTn id="34" dur="1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411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  <p:bldP spid="16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6653417" y="857250"/>
            <a:ext cx="4547984" cy="55245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219575" y="857250"/>
            <a:ext cx="2433841" cy="5524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962650" y="1886189"/>
            <a:ext cx="5105400" cy="495847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019175" y="2705099"/>
            <a:ext cx="4943475" cy="2257425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3011" y="165551"/>
            <a:ext cx="11107875" cy="195088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9650" y="1899524"/>
            <a:ext cx="10058400" cy="4958476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1019175" y="2705098"/>
            <a:ext cx="2009775" cy="225742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51230" y="3716130"/>
            <a:ext cx="265269" cy="351092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2481263" y="2705098"/>
            <a:ext cx="2009775" cy="225742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13318" y="3716130"/>
            <a:ext cx="265269" cy="351092"/>
          </a:xfrm>
          <a:prstGeom prst="rect">
            <a:avLst/>
          </a:prstGeom>
        </p:spPr>
      </p:pic>
      <p:sp>
        <p:nvSpPr>
          <p:cNvPr id="20" name="Rectangle 19"/>
          <p:cNvSpPr/>
          <p:nvPr/>
        </p:nvSpPr>
        <p:spPr>
          <a:xfrm>
            <a:off x="3964277" y="2705098"/>
            <a:ext cx="2009775" cy="225742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96332" y="3716130"/>
            <a:ext cx="265269" cy="351092"/>
          </a:xfrm>
          <a:prstGeom prst="rect">
            <a:avLst/>
          </a:prstGeom>
        </p:spPr>
      </p:pic>
      <p:sp>
        <p:nvSpPr>
          <p:cNvPr id="22" name="Rectangle 21"/>
          <p:cNvSpPr/>
          <p:nvPr/>
        </p:nvSpPr>
        <p:spPr>
          <a:xfrm>
            <a:off x="5856492" y="546616"/>
            <a:ext cx="6427755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66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ExtraSquare Mtavruli" panose="02060504020202060204" pitchFamily="18" charset="0"/>
              </a:rPr>
              <a:t>ადენოზინი</a:t>
            </a:r>
            <a:endParaRPr lang="en-US" sz="6600" dirty="0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868557" y="1894140"/>
            <a:ext cx="1147942" cy="36403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38" y="777073"/>
            <a:ext cx="12193057" cy="167044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35223" y="750090"/>
            <a:ext cx="12851482" cy="167654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047" y="-250482"/>
            <a:ext cx="12186960" cy="1847248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735" y="-231480"/>
            <a:ext cx="12186960" cy="1853345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7674" y="-237932"/>
            <a:ext cx="12186960" cy="1847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96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#ppt_w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left)">
                                      <p:cBhvr>
                                        <p:cTn id="7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8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5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#ppt_w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left)">
                                      <p:cBhvr>
                                        <p:cTn id="9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2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#ppt_w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left)">
                                      <p:cBhvr>
                                        <p:cTn id="1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000"/>
                            </p:stCondLst>
                            <p:childTnLst>
                              <p:par>
                                <p:cTn id="1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5" grpId="0" animBg="1"/>
      <p:bldP spid="15" grpId="1" animBg="1"/>
      <p:bldP spid="12" grpId="0" animBg="1"/>
      <p:bldP spid="12" grpId="1" animBg="1"/>
      <p:bldP spid="13" grpId="0" animBg="1"/>
      <p:bldP spid="13" grpId="1" animBg="1"/>
      <p:bldP spid="16" grpId="0" animBg="1"/>
      <p:bldP spid="18" grpId="0" animBg="1"/>
      <p:bldP spid="20" grpId="0" animBg="1"/>
      <p:bldP spid="22" grpId="0"/>
      <p:bldP spid="2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7347" y="4891070"/>
            <a:ext cx="6794383" cy="1342461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b="1" kern="1200">
                <a:solidFill>
                  <a:srgbClr val="FEFEFE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ka-GE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ExtraSquare Mtavruli" panose="02060504020202060204" pitchFamily="18" charset="0"/>
              </a:rPr>
              <a:t>გლიკოლიზი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ExtraSquare Mtavruli" panose="020605040202020602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55495" y="1873406"/>
            <a:ext cx="6812613" cy="1342461"/>
          </a:xfrm>
        </p:spPr>
        <p:txBody>
          <a:bodyPr/>
          <a:lstStyle/>
          <a:p>
            <a:r>
              <a:rPr lang="ka-GE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ExtraSquare Mtavruli" panose="02060504020202060204" pitchFamily="18" charset="0"/>
              </a:rPr>
              <a:t>ნახშირწყლები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ExtraSquare Mtavruli" panose="020605040202020602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9722" y="5208357"/>
            <a:ext cx="911179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sz="4000" dirty="0">
                <a:solidFill>
                  <a:schemeClr val="bg1"/>
                </a:solidFill>
                <a:latin typeface="BPG ExtraSquare" panose="02060504020202060204" pitchFamily="18" charset="0"/>
              </a:rPr>
              <a:t>პირველი </a:t>
            </a:r>
            <a:r>
              <a:rPr lang="en-US" sz="4000" dirty="0" smtClean="0">
                <a:solidFill>
                  <a:schemeClr val="bg1"/>
                </a:solidFill>
                <a:latin typeface="BPG ExtraSquare" panose="02060504020202060204" pitchFamily="18" charset="0"/>
              </a:rPr>
              <a:t>(</a:t>
            </a:r>
            <a:r>
              <a:rPr lang="ka-GE" sz="4000" dirty="0" smtClean="0">
                <a:solidFill>
                  <a:schemeClr val="bg1"/>
                </a:solidFill>
                <a:latin typeface="BPG ExtraSquare" panose="02060504020202060204" pitchFamily="18" charset="0"/>
              </a:rPr>
              <a:t>მოსამზადებელი) ეტაპი</a:t>
            </a:r>
            <a:endParaRPr lang="en-US" sz="4000" dirty="0">
              <a:solidFill>
                <a:schemeClr val="bg1"/>
              </a:solidFill>
              <a:latin typeface="BPG ExtraSquare" panose="0206050402020206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7453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6" presetClass="path" presetSubtype="0" accel="50000" decel="5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-2.08333E-6 -1.11111E-6 L 0.2319 -0.43449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89" y="-21736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2" presetClass="exit" presetSubtype="8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75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2" grpId="0"/>
      <p:bldP spid="2" grpId="1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" name="Object 1023"/>
          <p:cNvGraphicFramePr>
            <a:graphicFrameLocks noChangeAspect="1"/>
          </p:cNvGraphicFramePr>
          <p:nvPr>
            <p:extLst/>
          </p:nvPr>
        </p:nvGraphicFramePr>
        <p:xfrm>
          <a:off x="8442414" y="1992232"/>
          <a:ext cx="2022474" cy="43465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66" name="ChemSketch" r:id="rId3" imgW="1011960" imgH="2173320" progId="ACD.ChemSketch.20">
                  <p:embed/>
                </p:oleObj>
              </mc:Choice>
              <mc:Fallback>
                <p:oleObj name="ChemSketch" r:id="rId3" imgW="1011960" imgH="217332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442414" y="1992232"/>
                        <a:ext cx="2022474" cy="43465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TextBox 54"/>
          <p:cNvSpPr txBox="1"/>
          <p:nvPr/>
        </p:nvSpPr>
        <p:spPr>
          <a:xfrm>
            <a:off x="6694408" y="952502"/>
            <a:ext cx="55184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DedaEna" panose="020B0604020202020204" pitchFamily="34" charset="0"/>
              </a:rPr>
              <a:t>გლუკოზო-6-ფოსფატი</a:t>
            </a:r>
            <a:endParaRPr lang="en-US" sz="1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DedaEna" panose="020B060402020202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-160426" y="952500"/>
            <a:ext cx="55184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DedaEna" panose="020B0604020202020204" pitchFamily="34" charset="0"/>
              </a:rPr>
              <a:t>გლუკოზა</a:t>
            </a:r>
            <a:endParaRPr lang="en-US" sz="1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DedaEna" panose="020B0604020202020204" pitchFamily="34" charset="0"/>
            </a:endParaRPr>
          </a:p>
        </p:txBody>
      </p:sp>
      <p:graphicFrame>
        <p:nvGraphicFramePr>
          <p:cNvPr id="1038" name="Object 1037"/>
          <p:cNvGraphicFramePr>
            <a:graphicFrameLocks noChangeAspect="1"/>
          </p:cNvGraphicFramePr>
          <p:nvPr>
            <p:extLst/>
          </p:nvPr>
        </p:nvGraphicFramePr>
        <p:xfrm>
          <a:off x="1806654" y="1992232"/>
          <a:ext cx="1584326" cy="333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67" name="ChemSketch" r:id="rId5" imgW="792360" imgH="1667160" progId="ACD.ChemSketch.20">
                  <p:embed/>
                </p:oleObj>
              </mc:Choice>
              <mc:Fallback>
                <p:oleObj name="ChemSketch" r:id="rId5" imgW="792360" imgH="166716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06654" y="1992232"/>
                        <a:ext cx="1584326" cy="3333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3" name="Object 1042"/>
          <p:cNvGraphicFramePr>
            <a:graphicFrameLocks noChangeAspect="1"/>
          </p:cNvGraphicFramePr>
          <p:nvPr>
            <p:extLst/>
          </p:nvPr>
        </p:nvGraphicFramePr>
        <p:xfrm>
          <a:off x="4004408" y="1992232"/>
          <a:ext cx="3669840" cy="1596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68" name="ChemSketch" r:id="rId7" imgW="1834920" imgH="798480" progId="ACD.ChemSketch.20">
                  <p:embed/>
                </p:oleObj>
              </mc:Choice>
              <mc:Fallback>
                <p:oleObj name="ChemSketch" r:id="rId7" imgW="1834920" imgH="7984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004408" y="1992232"/>
                        <a:ext cx="3669840" cy="15969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62"/>
          <p:cNvGraphicFramePr>
            <a:graphicFrameLocks noChangeAspect="1"/>
          </p:cNvGraphicFramePr>
          <p:nvPr>
            <p:extLst/>
          </p:nvPr>
        </p:nvGraphicFramePr>
        <p:xfrm>
          <a:off x="1795278" y="1994504"/>
          <a:ext cx="1584326" cy="333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69" name="ChemSketch" r:id="rId9" imgW="792360" imgH="1667160" progId="ACD.ChemSketch.20">
                  <p:embed/>
                </p:oleObj>
              </mc:Choice>
              <mc:Fallback>
                <p:oleObj name="ChemSketch" r:id="rId9" imgW="792360" imgH="166716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795278" y="1994504"/>
                        <a:ext cx="1584326" cy="3333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344142" y="211147"/>
            <a:ext cx="5309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a-GE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1</a:t>
            </a:r>
            <a:endParaRPr 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75058" y="198447"/>
            <a:ext cx="293494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ka-GE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სტადია</a:t>
            </a:r>
            <a:endParaRPr 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769151" y="5010539"/>
            <a:ext cx="457199" cy="3825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167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xit" presetSubtype="2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3.7037E-6 L 0.54674 3.7037E-6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331" y="0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75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58" grpId="0"/>
      <p:bldP spid="2" grpId="0"/>
      <p:bldP spid="27" grpId="0"/>
      <p:bldP spid="27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-160426" y="952500"/>
            <a:ext cx="12373318" cy="5386306"/>
            <a:chOff x="-160426" y="952500"/>
            <a:chExt cx="12373318" cy="5386306"/>
          </a:xfrm>
        </p:grpSpPr>
        <p:graphicFrame>
          <p:nvGraphicFramePr>
            <p:cNvPr id="8" name="Object 7"/>
            <p:cNvGraphicFramePr>
              <a:graphicFrameLocks noChangeAspect="1"/>
            </p:cNvGraphicFramePr>
            <p:nvPr>
              <p:extLst/>
            </p:nvPr>
          </p:nvGraphicFramePr>
          <p:xfrm>
            <a:off x="8442414" y="1992232"/>
            <a:ext cx="2022474" cy="43465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990" name="ChemSketch" r:id="rId3" imgW="1011960" imgH="2173320" progId="ACD.ChemSketch.20">
                    <p:embed/>
                  </p:oleObj>
                </mc:Choice>
                <mc:Fallback>
                  <p:oleObj name="ChemSketch" r:id="rId3" imgW="1011960" imgH="2173320" progId="ACD.ChemSketch.20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8442414" y="1992232"/>
                          <a:ext cx="2022474" cy="434657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TextBox 8"/>
            <p:cNvSpPr txBox="1"/>
            <p:nvPr/>
          </p:nvSpPr>
          <p:spPr>
            <a:xfrm>
              <a:off x="6694408" y="952502"/>
              <a:ext cx="551848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a-GE" sz="1600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PG DedaEna" panose="020B0604020202020204" pitchFamily="34" charset="0"/>
                </a:rPr>
                <a:t>გლუკოზო-6-ფოსფატი</a:t>
              </a:r>
              <a:endParaRPr lang="en-US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DedaEna" panose="020B0604020202020204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-160426" y="952500"/>
              <a:ext cx="551848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a-GE" sz="1600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PG DedaEna" panose="020B0604020202020204" pitchFamily="34" charset="0"/>
                </a:rPr>
                <a:t>გლუკოზა</a:t>
              </a:r>
              <a:endParaRPr lang="en-US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DedaEna" panose="020B0604020202020204" pitchFamily="34" charset="0"/>
              </a:endParaRPr>
            </a:p>
          </p:txBody>
        </p:sp>
        <p:graphicFrame>
          <p:nvGraphicFramePr>
            <p:cNvPr id="11" name="Object 10"/>
            <p:cNvGraphicFramePr>
              <a:graphicFrameLocks noChangeAspect="1"/>
            </p:cNvGraphicFramePr>
            <p:nvPr>
              <p:extLst/>
            </p:nvPr>
          </p:nvGraphicFramePr>
          <p:xfrm>
            <a:off x="1806654" y="1992232"/>
            <a:ext cx="1584326" cy="3333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991" name="ChemSketch" r:id="rId5" imgW="792360" imgH="1667160" progId="ACD.ChemSketch.20">
                    <p:embed/>
                  </p:oleObj>
                </mc:Choice>
                <mc:Fallback>
                  <p:oleObj name="ChemSketch" r:id="rId5" imgW="792360" imgH="1667160" progId="ACD.ChemSketch.20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806654" y="1992232"/>
                          <a:ext cx="1584326" cy="333375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" name="Object 11"/>
            <p:cNvGraphicFramePr>
              <a:graphicFrameLocks noChangeAspect="1"/>
            </p:cNvGraphicFramePr>
            <p:nvPr>
              <p:extLst/>
            </p:nvPr>
          </p:nvGraphicFramePr>
          <p:xfrm>
            <a:off x="4004408" y="1992232"/>
            <a:ext cx="3669840" cy="15969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992" name="ChemSketch" r:id="rId7" imgW="1834920" imgH="798480" progId="ACD.ChemSketch.20">
                    <p:embed/>
                  </p:oleObj>
                </mc:Choice>
                <mc:Fallback>
                  <p:oleObj name="ChemSketch" r:id="rId7" imgW="1834920" imgH="798480" progId="ACD.ChemSketch.20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4004408" y="1992232"/>
                          <a:ext cx="3669840" cy="159696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" name="Object 12"/>
            <p:cNvGraphicFramePr>
              <a:graphicFrameLocks noChangeAspect="1"/>
            </p:cNvGraphicFramePr>
            <p:nvPr>
              <p:extLst/>
            </p:nvPr>
          </p:nvGraphicFramePr>
          <p:xfrm>
            <a:off x="1795278" y="1994504"/>
            <a:ext cx="1584326" cy="3333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993" name="ChemSketch" r:id="rId9" imgW="792360" imgH="1667160" progId="ACD.ChemSketch.20">
                    <p:embed/>
                  </p:oleObj>
                </mc:Choice>
                <mc:Fallback>
                  <p:oleObj name="ChemSketch" r:id="rId9" imgW="792360" imgH="1667160" progId="ACD.ChemSketch.20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795278" y="1994504"/>
                          <a:ext cx="1584326" cy="333375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5" name="Object 14"/>
          <p:cNvGraphicFramePr>
            <a:graphicFrameLocks noChangeAspect="1"/>
          </p:cNvGraphicFramePr>
          <p:nvPr>
            <p:extLst/>
          </p:nvPr>
        </p:nvGraphicFramePr>
        <p:xfrm>
          <a:off x="4004408" y="3427552"/>
          <a:ext cx="3675600" cy="323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94" name="ChemSketch" r:id="rId10" imgW="1837800" imgH="161640" progId="ACD.ChemSketch.20">
                  <p:embed/>
                </p:oleObj>
              </mc:Choice>
              <mc:Fallback>
                <p:oleObj name="ChemSketch" r:id="rId10" imgW="1837800" imgH="1616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004408" y="3427552"/>
                        <a:ext cx="3675600" cy="3232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/>
          </p:nvPr>
        </p:nvGraphicFramePr>
        <p:xfrm>
          <a:off x="8432132" y="2008274"/>
          <a:ext cx="2029680" cy="43279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95" name="ChemSketch" r:id="rId12" imgW="1014840" imgH="2163960" progId="ACD.ChemSketch.20">
                  <p:embed/>
                </p:oleObj>
              </mc:Choice>
              <mc:Fallback>
                <p:oleObj name="ChemSketch" r:id="rId12" imgW="1014840" imgH="216396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432132" y="2008274"/>
                        <a:ext cx="2029680" cy="43279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/>
          </p:nvPr>
        </p:nvGraphicFramePr>
        <p:xfrm>
          <a:off x="1795278" y="1992232"/>
          <a:ext cx="2022474" cy="43465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96" name="ChemSketch" r:id="rId14" imgW="1011960" imgH="2173320" progId="ACD.ChemSketch.20">
                  <p:embed/>
                </p:oleObj>
              </mc:Choice>
              <mc:Fallback>
                <p:oleObj name="ChemSketch" r:id="rId14" imgW="1011960" imgH="217332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95278" y="1992232"/>
                        <a:ext cx="2022474" cy="43465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6694408" y="936018"/>
            <a:ext cx="55184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DedaEna" panose="020B0604020202020204" pitchFamily="34" charset="0"/>
              </a:rPr>
              <a:t>ფრუქტოზო-6-ფოსფატი</a:t>
            </a:r>
            <a:endParaRPr lang="en-US" sz="1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DedaEna" panose="020B0604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44142" y="211147"/>
            <a:ext cx="5309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2</a:t>
            </a:r>
            <a:endParaRPr 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0167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1.48148E-6 L -0.55156 -1.48148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57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59259E-6 L 0.54518 2.59259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53" y="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50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344142" y="211147"/>
            <a:ext cx="5309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a-GE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</a:t>
            </a:r>
            <a:endParaRPr 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-160426" y="936018"/>
            <a:ext cx="12373318" cy="5402788"/>
            <a:chOff x="-160426" y="936018"/>
            <a:chExt cx="12373318" cy="5402788"/>
          </a:xfrm>
        </p:grpSpPr>
        <p:graphicFrame>
          <p:nvGraphicFramePr>
            <p:cNvPr id="22" name="Object 21"/>
            <p:cNvGraphicFramePr>
              <a:graphicFrameLocks noChangeAspect="1"/>
            </p:cNvGraphicFramePr>
            <p:nvPr>
              <p:extLst/>
            </p:nvPr>
          </p:nvGraphicFramePr>
          <p:xfrm>
            <a:off x="4004408" y="3427552"/>
            <a:ext cx="3675600" cy="3232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914" name="ChemSketch" r:id="rId3" imgW="1837800" imgH="161640" progId="ACD.ChemSketch.20">
                    <p:embed/>
                  </p:oleObj>
                </mc:Choice>
                <mc:Fallback>
                  <p:oleObj name="ChemSketch" r:id="rId3" imgW="1837800" imgH="161640" progId="ACD.ChemSketch.20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4004408" y="3427552"/>
                          <a:ext cx="3675600" cy="32328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" name="Object 22"/>
            <p:cNvGraphicFramePr>
              <a:graphicFrameLocks noChangeAspect="1"/>
            </p:cNvGraphicFramePr>
            <p:nvPr>
              <p:extLst/>
            </p:nvPr>
          </p:nvGraphicFramePr>
          <p:xfrm>
            <a:off x="8432132" y="2008274"/>
            <a:ext cx="2029680" cy="43279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915" name="ChemSketch" r:id="rId5" imgW="1014840" imgH="2163960" progId="ACD.ChemSketch.20">
                    <p:embed/>
                  </p:oleObj>
                </mc:Choice>
                <mc:Fallback>
                  <p:oleObj name="ChemSketch" r:id="rId5" imgW="1014840" imgH="2163960" progId="ACD.ChemSketch.20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8432132" y="2008274"/>
                          <a:ext cx="2029680" cy="432792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4" name="Object 23"/>
            <p:cNvGraphicFramePr>
              <a:graphicFrameLocks noChangeAspect="1"/>
            </p:cNvGraphicFramePr>
            <p:nvPr>
              <p:extLst/>
            </p:nvPr>
          </p:nvGraphicFramePr>
          <p:xfrm>
            <a:off x="1587579" y="1992232"/>
            <a:ext cx="2022474" cy="43465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916" name="ChemSketch" r:id="rId7" imgW="1011960" imgH="2173320" progId="ACD.ChemSketch.20">
                    <p:embed/>
                  </p:oleObj>
                </mc:Choice>
                <mc:Fallback>
                  <p:oleObj name="ChemSketch" r:id="rId7" imgW="1011960" imgH="2173320" progId="ACD.ChemSketch.20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1587579" y="1992232"/>
                          <a:ext cx="2022474" cy="434657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5" name="TextBox 24"/>
            <p:cNvSpPr txBox="1"/>
            <p:nvPr/>
          </p:nvSpPr>
          <p:spPr>
            <a:xfrm>
              <a:off x="6694408" y="936018"/>
              <a:ext cx="551848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a-GE" sz="1600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PG DedaEna" panose="020B0604020202020204" pitchFamily="34" charset="0"/>
                </a:rPr>
                <a:t>ფრუქტოზო-6-ფოსფატი</a:t>
              </a:r>
              <a:endParaRPr lang="en-US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DedaEna" panose="020B0604020202020204" pitchFamily="34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-160426" y="952500"/>
              <a:ext cx="551848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a-GE" sz="1600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PG DedaEna" panose="020B0604020202020204" pitchFamily="34" charset="0"/>
                </a:rPr>
                <a:t>გლუკოზო-6-ფოსფატი</a:t>
              </a:r>
              <a:endParaRPr lang="en-US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DedaEna" panose="020B0604020202020204" pitchFamily="34" charset="0"/>
              </a:endParaRPr>
            </a:p>
          </p:txBody>
        </p:sp>
      </p:grpSp>
      <p:graphicFrame>
        <p:nvGraphicFramePr>
          <p:cNvPr id="30" name="Object 29"/>
          <p:cNvGraphicFramePr>
            <a:graphicFrameLocks noChangeAspect="1"/>
          </p:cNvGraphicFramePr>
          <p:nvPr>
            <p:extLst/>
          </p:nvPr>
        </p:nvGraphicFramePr>
        <p:xfrm>
          <a:off x="4004408" y="1992232"/>
          <a:ext cx="3669840" cy="1596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17" name="ChemSketch" r:id="rId9" imgW="1834920" imgH="798480" progId="ACD.ChemSketch.20">
                  <p:embed/>
                </p:oleObj>
              </mc:Choice>
              <mc:Fallback>
                <p:oleObj name="ChemSketch" r:id="rId9" imgW="1834920" imgH="7984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004408" y="1992232"/>
                        <a:ext cx="3669840" cy="15969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/>
          </p:nvPr>
        </p:nvGraphicFramePr>
        <p:xfrm>
          <a:off x="1566339" y="1992232"/>
          <a:ext cx="2029680" cy="43279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18" name="ChemSketch" r:id="rId11" imgW="1014840" imgH="2163960" progId="ACD.ChemSketch.20">
                  <p:embed/>
                </p:oleObj>
              </mc:Choice>
              <mc:Fallback>
                <p:oleObj name="ChemSketch" r:id="rId11" imgW="1014840" imgH="216396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66339" y="1992232"/>
                        <a:ext cx="2029680" cy="43279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/>
          </p:nvPr>
        </p:nvGraphicFramePr>
        <p:xfrm>
          <a:off x="8441690" y="995954"/>
          <a:ext cx="2023920" cy="53402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19" name="ChemSketch" r:id="rId12" imgW="1011960" imgH="2670120" progId="ACD.ChemSketch.20">
                  <p:embed/>
                </p:oleObj>
              </mc:Choice>
              <mc:Fallback>
                <p:oleObj name="ChemSketch" r:id="rId12" imgW="1011960" imgH="267012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441690" y="995954"/>
                        <a:ext cx="2023920" cy="53402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821408" y="581200"/>
            <a:ext cx="55184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DedaEna" panose="020B0604020202020204" pitchFamily="34" charset="0"/>
              </a:rPr>
              <a:t>ფრუქტოზო-1,6-დიფოსფატი</a:t>
            </a:r>
            <a:endParaRPr lang="en-US" sz="1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DedaEn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8329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4.07407E-6 L -0.56133 -4.07407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07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7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1.48148E-6 L 0.56367 1.48148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17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/>
          <p:cNvGrpSpPr/>
          <p:nvPr/>
        </p:nvGrpSpPr>
        <p:grpSpPr>
          <a:xfrm>
            <a:off x="-160426" y="581200"/>
            <a:ext cx="12500318" cy="5754994"/>
            <a:chOff x="-160426" y="581200"/>
            <a:chExt cx="12500318" cy="5754994"/>
          </a:xfrm>
        </p:grpSpPr>
        <p:sp>
          <p:nvSpPr>
            <p:cNvPr id="22" name="TextBox 21"/>
            <p:cNvSpPr txBox="1"/>
            <p:nvPr/>
          </p:nvSpPr>
          <p:spPr>
            <a:xfrm>
              <a:off x="-160426" y="952500"/>
              <a:ext cx="551848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a-GE" sz="16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PG DedaEna" panose="020B0604020202020204" pitchFamily="34" charset="0"/>
                </a:rPr>
                <a:t>ფრუქტოზო-6-ფოსფატი</a:t>
              </a:r>
              <a:endParaRPr lang="en-US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DedaEna" panose="020B0604020202020204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821408" y="581200"/>
              <a:ext cx="551848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a-GE" sz="1600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PG DedaEna" panose="020B0604020202020204" pitchFamily="34" charset="0"/>
                </a:rPr>
                <a:t>ფრუქტოზო-1,6-დიფოსფატი</a:t>
              </a:r>
              <a:endParaRPr lang="en-US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DedaEna" panose="020B0604020202020204" pitchFamily="34" charset="0"/>
              </a:endParaRPr>
            </a:p>
          </p:txBody>
        </p:sp>
        <p:graphicFrame>
          <p:nvGraphicFramePr>
            <p:cNvPr id="27" name="Object 26"/>
            <p:cNvGraphicFramePr>
              <a:graphicFrameLocks noChangeAspect="1"/>
            </p:cNvGraphicFramePr>
            <p:nvPr>
              <p:extLst/>
            </p:nvPr>
          </p:nvGraphicFramePr>
          <p:xfrm>
            <a:off x="1566339" y="1992232"/>
            <a:ext cx="2029680" cy="43279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038" name="ChemSketch" r:id="rId3" imgW="1014840" imgH="2163960" progId="ACD.ChemSketch.20">
                    <p:embed/>
                  </p:oleObj>
                </mc:Choice>
                <mc:Fallback>
                  <p:oleObj name="ChemSketch" r:id="rId3" imgW="1014840" imgH="2163960" progId="ACD.ChemSketch.20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566339" y="1992232"/>
                          <a:ext cx="2029680" cy="432792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8" name="Object 27"/>
            <p:cNvGraphicFramePr>
              <a:graphicFrameLocks noChangeAspect="1"/>
            </p:cNvGraphicFramePr>
            <p:nvPr>
              <p:extLst/>
            </p:nvPr>
          </p:nvGraphicFramePr>
          <p:xfrm>
            <a:off x="8441690" y="995954"/>
            <a:ext cx="2023920" cy="5340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039" name="ChemSketch" r:id="rId5" imgW="1011960" imgH="2670120" progId="ACD.ChemSketch.20">
                    <p:embed/>
                  </p:oleObj>
                </mc:Choice>
                <mc:Fallback>
                  <p:oleObj name="ChemSketch" r:id="rId5" imgW="1011960" imgH="2670120" progId="ACD.ChemSketch.20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8441690" y="995954"/>
                          <a:ext cx="2023920" cy="534024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" name="Object 29"/>
            <p:cNvGraphicFramePr>
              <a:graphicFrameLocks noChangeAspect="1"/>
            </p:cNvGraphicFramePr>
            <p:nvPr>
              <p:extLst/>
            </p:nvPr>
          </p:nvGraphicFramePr>
          <p:xfrm>
            <a:off x="4004408" y="1992232"/>
            <a:ext cx="3669840" cy="15969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040" name="ChemSketch" r:id="rId7" imgW="1834920" imgH="798480" progId="ACD.ChemSketch.20">
                    <p:embed/>
                  </p:oleObj>
                </mc:Choice>
                <mc:Fallback>
                  <p:oleObj name="ChemSketch" r:id="rId7" imgW="1834920" imgH="798480" progId="ACD.ChemSketch.20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4004408" y="1992232"/>
                          <a:ext cx="3669840" cy="159696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2" name="Object 31"/>
          <p:cNvGraphicFramePr>
            <a:graphicFrameLocks noChangeAspect="1"/>
          </p:cNvGraphicFramePr>
          <p:nvPr>
            <p:extLst/>
          </p:nvPr>
        </p:nvGraphicFramePr>
        <p:xfrm>
          <a:off x="4004408" y="3427552"/>
          <a:ext cx="3675600" cy="323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41" name="ChemSketch" r:id="rId9" imgW="1837800" imgH="161640" progId="ACD.ChemSketch.20">
                  <p:embed/>
                </p:oleObj>
              </mc:Choice>
              <mc:Fallback>
                <p:oleObj name="ChemSketch" r:id="rId9" imgW="1837800" imgH="1616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004408" y="3427552"/>
                        <a:ext cx="3675600" cy="3232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Rectangle 32"/>
          <p:cNvSpPr/>
          <p:nvPr/>
        </p:nvSpPr>
        <p:spPr>
          <a:xfrm>
            <a:off x="344142" y="211147"/>
            <a:ext cx="5309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a-GE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4</a:t>
            </a:r>
            <a:endParaRPr 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35" name="Object 34"/>
          <p:cNvGraphicFramePr>
            <a:graphicFrameLocks noChangeAspect="1"/>
          </p:cNvGraphicFramePr>
          <p:nvPr>
            <p:extLst/>
          </p:nvPr>
        </p:nvGraphicFramePr>
        <p:xfrm>
          <a:off x="1536094" y="995954"/>
          <a:ext cx="2023920" cy="53402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42" name="ChemSketch" r:id="rId11" imgW="1011960" imgH="2670120" progId="ACD.ChemSketch.20">
                  <p:embed/>
                </p:oleObj>
              </mc:Choice>
              <mc:Fallback>
                <p:oleObj name="ChemSketch" r:id="rId11" imgW="1011960" imgH="267012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36094" y="995954"/>
                        <a:ext cx="2023920" cy="53402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>
            <p:extLst/>
          </p:nvPr>
        </p:nvGraphicFramePr>
        <p:xfrm>
          <a:off x="8398664" y="995954"/>
          <a:ext cx="2023920" cy="25545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43" name="ChemSketch" r:id="rId12" imgW="1011960" imgH="1277280" progId="ACD.ChemSketch.20">
                  <p:embed/>
                </p:oleObj>
              </mc:Choice>
              <mc:Fallback>
                <p:oleObj name="ChemSketch" r:id="rId12" imgW="1011960" imgH="12772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398664" y="995954"/>
                        <a:ext cx="2023920" cy="25545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>
            <p:extLst/>
          </p:nvPr>
        </p:nvGraphicFramePr>
        <p:xfrm>
          <a:off x="8597876" y="3763634"/>
          <a:ext cx="1834560" cy="25725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44" name="ChemSketch" r:id="rId14" imgW="917280" imgH="1286280" progId="ACD.ChemSketch.20">
                  <p:embed/>
                </p:oleObj>
              </mc:Choice>
              <mc:Fallback>
                <p:oleObj name="ChemSketch" r:id="rId14" imgW="917280" imgH="12862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8597876" y="3763634"/>
                        <a:ext cx="1834560" cy="25725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TextBox 39"/>
          <p:cNvSpPr txBox="1"/>
          <p:nvPr/>
        </p:nvSpPr>
        <p:spPr>
          <a:xfrm>
            <a:off x="6651382" y="2635810"/>
            <a:ext cx="55184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6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DedaEna" panose="020B0604020202020204" pitchFamily="34" charset="0"/>
              </a:rPr>
              <a:t>დიოქსიაცეტონფოსფატი</a:t>
            </a:r>
            <a:endParaRPr lang="en-US" sz="1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DedaEna" panose="020B060402020202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673516" y="3844976"/>
            <a:ext cx="55184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DedaEna" panose="020B0604020202020204" pitchFamily="34" charset="0"/>
              </a:rPr>
              <a:t>გლიცერალდეჰიდ-3-ფოსფატი</a:t>
            </a:r>
            <a:endParaRPr lang="en-US" sz="1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DedaEna" panose="020B0604020202020204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9025025" y="3093183"/>
            <a:ext cx="428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800" b="1" dirty="0" smtClean="0"/>
              <a:t>+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928118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3.33333E-6 L -0.56654 3.33333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33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6 -7.40741E-7 L 0.56276 -7.40741E-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13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-1.48148E-6 L 0.00274 -0.14329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" y="-7176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-2.59259E-6 L 1.25E-6 0.07454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7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5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4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4142" y="211147"/>
            <a:ext cx="5309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a-GE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5</a:t>
            </a:r>
            <a:endParaRPr 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536094" y="-14137"/>
            <a:ext cx="10655906" cy="6839428"/>
            <a:chOff x="1536094" y="-14137"/>
            <a:chExt cx="10655906" cy="6839428"/>
          </a:xfrm>
        </p:grpSpPr>
        <p:graphicFrame>
          <p:nvGraphicFramePr>
            <p:cNvPr id="10" name="Object 9"/>
            <p:cNvGraphicFramePr>
              <a:graphicFrameLocks noChangeAspect="1"/>
            </p:cNvGraphicFramePr>
            <p:nvPr>
              <p:extLst/>
            </p:nvPr>
          </p:nvGraphicFramePr>
          <p:xfrm>
            <a:off x="4004408" y="3427552"/>
            <a:ext cx="3675600" cy="3232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962" name="ChemSketch" r:id="rId3" imgW="1837800" imgH="161640" progId="ACD.ChemSketch.20">
                    <p:embed/>
                  </p:oleObj>
                </mc:Choice>
                <mc:Fallback>
                  <p:oleObj name="ChemSketch" r:id="rId3" imgW="1837800" imgH="161640" progId="ACD.ChemSketch.20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4004408" y="3427552"/>
                          <a:ext cx="3675600" cy="32328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Object 10"/>
            <p:cNvGraphicFramePr>
              <a:graphicFrameLocks noChangeAspect="1"/>
            </p:cNvGraphicFramePr>
            <p:nvPr>
              <p:extLst/>
            </p:nvPr>
          </p:nvGraphicFramePr>
          <p:xfrm>
            <a:off x="1536094" y="995954"/>
            <a:ext cx="2023920" cy="5340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963" name="ChemSketch" r:id="rId5" imgW="1011960" imgH="2670120" progId="ACD.ChemSketch.20">
                    <p:embed/>
                  </p:oleObj>
                </mc:Choice>
                <mc:Fallback>
                  <p:oleObj name="ChemSketch" r:id="rId5" imgW="1011960" imgH="2670120" progId="ACD.ChemSketch.20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536094" y="995954"/>
                          <a:ext cx="2023920" cy="534024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" name="Object 11"/>
            <p:cNvGraphicFramePr>
              <a:graphicFrameLocks noChangeAspect="1"/>
            </p:cNvGraphicFramePr>
            <p:nvPr>
              <p:extLst/>
            </p:nvPr>
          </p:nvGraphicFramePr>
          <p:xfrm>
            <a:off x="8398664" y="-14137"/>
            <a:ext cx="2023920" cy="25545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964" name="ChemSketch" r:id="rId7" imgW="1011960" imgH="1277280" progId="ACD.ChemSketch.20">
                    <p:embed/>
                  </p:oleObj>
                </mc:Choice>
                <mc:Fallback>
                  <p:oleObj name="ChemSketch" r:id="rId7" imgW="1011960" imgH="1277280" progId="ACD.ChemSketch.20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8398664" y="-14137"/>
                          <a:ext cx="2023920" cy="255456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" name="Object 12"/>
            <p:cNvGraphicFramePr>
              <a:graphicFrameLocks noChangeAspect="1"/>
            </p:cNvGraphicFramePr>
            <p:nvPr>
              <p:extLst/>
            </p:nvPr>
          </p:nvGraphicFramePr>
          <p:xfrm>
            <a:off x="8597876" y="4252731"/>
            <a:ext cx="1834560" cy="25725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965" name="ChemSketch" r:id="rId9" imgW="917280" imgH="1286280" progId="ACD.ChemSketch.20">
                    <p:embed/>
                  </p:oleObj>
                </mc:Choice>
                <mc:Fallback>
                  <p:oleObj name="ChemSketch" r:id="rId9" imgW="917280" imgH="1286280" progId="ACD.ChemSketch.20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8597876" y="4252731"/>
                          <a:ext cx="1834560" cy="257256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" name="TextBox 13"/>
            <p:cNvSpPr txBox="1"/>
            <p:nvPr/>
          </p:nvSpPr>
          <p:spPr>
            <a:xfrm>
              <a:off x="6651382" y="2635810"/>
              <a:ext cx="551848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a-GE" sz="1600" dirty="0" err="1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PG DedaEna" panose="020B0604020202020204" pitchFamily="34" charset="0"/>
                </a:rPr>
                <a:t>დიოქსიაცეტონფოსფატი</a:t>
              </a:r>
              <a:endParaRPr lang="en-US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DedaEna" panose="020B0604020202020204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673516" y="3844976"/>
              <a:ext cx="551848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a-GE" sz="1600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PG DedaEna" panose="020B0604020202020204" pitchFamily="34" charset="0"/>
                </a:rPr>
                <a:t>გლიცერალდეჰიდ-3-ფოსფატი</a:t>
              </a:r>
              <a:endParaRPr lang="en-US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DedaEna" panose="020B0604020202020204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9025025" y="3093183"/>
              <a:ext cx="42862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a-GE" sz="2800" b="1" dirty="0" smtClean="0"/>
                <a:t>+</a:t>
              </a:r>
              <a:endParaRPr lang="en-US" sz="2800" b="1" dirty="0"/>
            </a:p>
          </p:txBody>
        </p:sp>
      </p:grpSp>
      <p:graphicFrame>
        <p:nvGraphicFramePr>
          <p:cNvPr id="17" name="Object 16"/>
          <p:cNvGraphicFramePr>
            <a:graphicFrameLocks noChangeAspect="1"/>
          </p:cNvGraphicFramePr>
          <p:nvPr>
            <p:extLst/>
          </p:nvPr>
        </p:nvGraphicFramePr>
        <p:xfrm>
          <a:off x="1536094" y="-15002"/>
          <a:ext cx="2023920" cy="25545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66" name="ChemSketch" r:id="rId11" imgW="1011960" imgH="1277280" progId="ACD.ChemSketch.20">
                  <p:embed/>
                </p:oleObj>
              </mc:Choice>
              <mc:Fallback>
                <p:oleObj name="ChemSketch" r:id="rId11" imgW="1011960" imgH="12772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36094" y="-15002"/>
                        <a:ext cx="2023920" cy="25545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/>
          </p:nvPr>
        </p:nvGraphicFramePr>
        <p:xfrm>
          <a:off x="3699610" y="1134477"/>
          <a:ext cx="3519339" cy="323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67" name="ChemSketch" r:id="rId12" imgW="1837800" imgH="161640" progId="ACD.ChemSketch.20">
                  <p:embed/>
                </p:oleObj>
              </mc:Choice>
              <mc:Fallback>
                <p:oleObj name="ChemSketch" r:id="rId12" imgW="1837800" imgH="1616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99610" y="1134477"/>
                        <a:ext cx="3519339" cy="3232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4" name="Picture 23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326461" y="64302"/>
            <a:ext cx="1835746" cy="2550568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5485092" y="2667749"/>
            <a:ext cx="55184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DedaEna" panose="020B0604020202020204" pitchFamily="34" charset="0"/>
              </a:rPr>
              <a:t>გლიცერალდეჰიდ-3-ფოსფატი</a:t>
            </a:r>
            <a:endParaRPr lang="en-US" sz="1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DedaEn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0217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22222E-6 L -0.56302 2.22222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15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6 2.22222E-6 L 0.45808 0.01018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04" y="509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-3.7037E-7 L -0.25508 0.60926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760" y="30463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22" presetClass="exit" presetSubtype="2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2.59259E-6 L -0.18581 0.1743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297" y="87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5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008185" y="1722897"/>
            <a:ext cx="12191999" cy="1342461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b="1" kern="1200">
                <a:solidFill>
                  <a:srgbClr val="FEFEFE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ka-GE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ExtraSquare Mtavruli" panose="02060504020202060204" pitchFamily="18" charset="0"/>
              </a:rPr>
              <a:t>გლიკოლიზი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ExtraSquare Mtavruli" panose="020605040202020602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9722" y="5208357"/>
            <a:ext cx="911179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sz="4000" dirty="0">
                <a:solidFill>
                  <a:prstClr val="black"/>
                </a:solidFill>
                <a:latin typeface="BPG ExtraSquare" panose="02060504020202060204" pitchFamily="18" charset="0"/>
              </a:rPr>
              <a:t>პირველი </a:t>
            </a:r>
            <a:r>
              <a:rPr lang="en-US" sz="4000" dirty="0" smtClean="0">
                <a:solidFill>
                  <a:prstClr val="black"/>
                </a:solidFill>
                <a:latin typeface="BPG ExtraSquare" panose="02060504020202060204" pitchFamily="18" charset="0"/>
              </a:rPr>
              <a:t>(</a:t>
            </a:r>
            <a:r>
              <a:rPr lang="ka-GE" sz="4000" dirty="0" smtClean="0">
                <a:solidFill>
                  <a:prstClr val="black"/>
                </a:solidFill>
                <a:latin typeface="BPG ExtraSquare" panose="02060504020202060204" pitchFamily="18" charset="0"/>
              </a:rPr>
              <a:t>მოსამზადებელი) ეტაპი</a:t>
            </a:r>
            <a:endParaRPr lang="en-US" sz="4000" dirty="0">
              <a:solidFill>
                <a:prstClr val="black"/>
              </a:solidFill>
              <a:latin typeface="BPG ExtraSquare" panose="02060504020202060204" pitchFamily="18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008185" y="2320775"/>
            <a:ext cx="12192000" cy="1404224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b="1" kern="1200">
                <a:solidFill>
                  <a:srgbClr val="FEFEFE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ka-G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ExtraSquare Mtavruli" panose="02060504020202060204" pitchFamily="18" charset="0"/>
              </a:rPr>
              <a:t>ჰეუორსის პროექციაში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ExtraSquare Mtavruli" panose="02060504020202060204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299117"/>
              </p:ext>
            </p:extLst>
          </p:nvPr>
        </p:nvGraphicFramePr>
        <p:xfrm>
          <a:off x="1477107" y="1722897"/>
          <a:ext cx="2209866" cy="2295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6" name="ChemSketch" r:id="rId3" imgW="980640" imgH="1019160" progId="ACD.ChemSketch.20">
                  <p:embed/>
                </p:oleObj>
              </mc:Choice>
              <mc:Fallback>
                <p:oleObj name="ChemSketch" r:id="rId3" imgW="980640" imgH="101916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77107" y="1722897"/>
                        <a:ext cx="2209866" cy="22956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itle 1"/>
          <p:cNvSpPr txBox="1">
            <a:spLocks/>
          </p:cNvSpPr>
          <p:nvPr/>
        </p:nvSpPr>
        <p:spPr>
          <a:xfrm>
            <a:off x="4314093" y="801566"/>
            <a:ext cx="4525108" cy="1342461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b="1" kern="1200">
                <a:solidFill>
                  <a:srgbClr val="FEFEFE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ka-GE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ExtraSquare Mtavruli" panose="02060504020202060204" pitchFamily="18" charset="0"/>
              </a:rPr>
              <a:t>იგივე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ExtraSquare Mtavruli" panose="0206050402020206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09302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9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70"/>
                            </p:stCondLst>
                            <p:childTnLst>
                              <p:par>
                                <p:cTn id="8" presetID="22" presetClass="exit" presetSubtype="1" fill="hold" grpId="3" nodeType="afterEffect">
                                  <p:stCondLst>
                                    <p:cond delay="75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1"/>
      <p:bldP spid="9" grpId="3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Quotable">
  <a:themeElements>
    <a:clrScheme name="Custom 3">
      <a:dk1>
        <a:sysClr val="windowText" lastClr="000000"/>
      </a:dk1>
      <a:lt1>
        <a:sysClr val="window" lastClr="FFFFFF"/>
      </a:lt1>
      <a:dk2>
        <a:srgbClr val="FFFFFF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Quotable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ACECE1E4-636E-48DB-87ED-4A76DC93378F}"/>
    </a:ext>
  </a:extLst>
</a:theme>
</file>

<file path=ppt/theme/theme3.xml><?xml version="1.0" encoding="utf-8"?>
<a:theme xmlns:a="http://schemas.openxmlformats.org/drawingml/2006/main" name="2_Quotable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Quotable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ACECE1E4-636E-48DB-87ED-4A76DC93378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2150</TotalTime>
  <Words>68</Words>
  <Application>Microsoft Office PowerPoint</Application>
  <PresentationFormat>Widescreen</PresentationFormat>
  <Paragraphs>59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31" baseType="lpstr">
      <vt:lpstr>Arial</vt:lpstr>
      <vt:lpstr>BPG DedaEna</vt:lpstr>
      <vt:lpstr>BPG ExtraSquare</vt:lpstr>
      <vt:lpstr>BPG ExtraSquare Mtavruli</vt:lpstr>
      <vt:lpstr>Calibri</vt:lpstr>
      <vt:lpstr>Calibri Light</vt:lpstr>
      <vt:lpstr>Century Gothic</vt:lpstr>
      <vt:lpstr>Sylfaen</vt:lpstr>
      <vt:lpstr>Wingdings 2</vt:lpstr>
      <vt:lpstr>Office Theme</vt:lpstr>
      <vt:lpstr>1_Quotable</vt:lpstr>
      <vt:lpstr>2_Quotable</vt:lpstr>
      <vt:lpstr>ChemSketch</vt:lpstr>
      <vt:lpstr>ACD/ChemSketch</vt:lpstr>
      <vt:lpstr>PowerPoint Presentation</vt:lpstr>
      <vt:lpstr>PowerPoint Presentation</vt:lpstr>
      <vt:lpstr>ნახშირწყლები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WIN7U</dc:creator>
  <cp:lastModifiedBy>CYBERNETICS</cp:lastModifiedBy>
  <cp:revision>173</cp:revision>
  <dcterms:created xsi:type="dcterms:W3CDTF">2015-05-21T18:37:01Z</dcterms:created>
  <dcterms:modified xsi:type="dcterms:W3CDTF">2020-05-13T22:44:37Z</dcterms:modified>
</cp:coreProperties>
</file>