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9" r:id="rId3"/>
    <p:sldId id="257" r:id="rId4"/>
    <p:sldId id="260" r:id="rId5"/>
    <p:sldId id="262" r:id="rId6"/>
    <p:sldId id="264" r:id="rId7"/>
    <p:sldId id="263" r:id="rId8"/>
    <p:sldId id="265" r:id="rId9"/>
    <p:sldId id="272" r:id="rId10"/>
    <p:sldId id="268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B042-376E-4690-84D6-43CC7561AB5D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9889-6087-4306-99E2-B1F90441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https://www.youtube.com/watch?v=nqDHwd9rG0s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E9889-6087-4306-99E2-B1F90441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8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3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1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1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5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0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45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74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69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34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99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68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1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4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2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2DE0-6CE0-4212-BAC7-E2F282390DD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8C47-F0B2-426C-AA7D-32D9B7C8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5/5/2018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3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39" y="80387"/>
            <a:ext cx="4926061" cy="6652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792" y="1982186"/>
            <a:ext cx="6334293" cy="1969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27" y="5065461"/>
            <a:ext cx="421270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5507 0.059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ნახშირწყლების კატეგორიზაცია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0325" y="2266561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მონოსაქარიდები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325" y="2266561"/>
            <a:ext cx="356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ოლიგოსაქარიდები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325" y="2266561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პოლისაქარიდები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3.54167E-6 0.133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052 0.2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0065 0.4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ნახშირწყლების კატეგორიზაცია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0325" y="3176496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მონოსაქარიდები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325" y="4095361"/>
            <a:ext cx="356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ოლიგოსაქარიდები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325" y="5009761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პოლისაქარიდები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6921" y="3464637"/>
            <a:ext cx="1898908" cy="2625914"/>
            <a:chOff x="7032496" y="2717282"/>
            <a:chExt cx="1898908" cy="26259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496" y="2717282"/>
              <a:ext cx="1898908" cy="20513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32496" y="4943086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გლუკოზა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9119" y="3473319"/>
            <a:ext cx="2157988" cy="2595136"/>
            <a:chOff x="6607681" y="2845512"/>
            <a:chExt cx="2157988" cy="25951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681" y="2845512"/>
              <a:ext cx="2157988" cy="184709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07681" y="5040538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ფრუქტოზა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8020" y="3497818"/>
            <a:ext cx="1898908" cy="2592733"/>
            <a:chOff x="6489571" y="3464637"/>
            <a:chExt cx="1898908" cy="25927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571" y="3464637"/>
              <a:ext cx="1898908" cy="20513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489571" y="5657260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გალაქტოზა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639299" y="3464637"/>
            <a:ext cx="1847850" cy="2625914"/>
            <a:chOff x="9372599" y="3464637"/>
            <a:chExt cx="1847850" cy="26259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183" y="3464637"/>
              <a:ext cx="1630683" cy="184709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372599" y="5690441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რიბოზა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4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0737 -0.1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-6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47995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45924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5" grpId="1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ნახშირწყლების კატეგორიზაცია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325" y="2033496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მონოსაქარიდები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65400" y="4095361"/>
            <a:ext cx="356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ოლიგოსაქარიდები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9612" y="3072855"/>
            <a:ext cx="3286125" cy="2369119"/>
            <a:chOff x="559612" y="2849562"/>
            <a:chExt cx="3286125" cy="2369119"/>
          </a:xfrm>
        </p:grpSpPr>
        <p:pic>
          <p:nvPicPr>
            <p:cNvPr id="34818" name="Picture 2" descr="File:Saccharose2.sv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612" y="2849562"/>
              <a:ext cx="3286125" cy="1695451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058549" y="4818571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საქაროზა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sp>
        <p:nvSpPr>
          <p:cNvPr id="34820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456816" y="3237614"/>
            <a:ext cx="3287898" cy="2122843"/>
            <a:chOff x="4180369" y="3216349"/>
            <a:chExt cx="3287898" cy="2122843"/>
          </a:xfrm>
        </p:grpSpPr>
        <p:pic>
          <p:nvPicPr>
            <p:cNvPr id="24" name="Picture 3" descr="V:\_Biochemistry\Seminar x10\lactose.png"/>
            <p:cNvPicPr>
              <a:picLocks noChangeAspect="1" noChangeArrowheads="1"/>
            </p:cNvPicPr>
            <p:nvPr/>
          </p:nvPicPr>
          <p:blipFill>
            <a:blip r:embed="rId3"/>
            <a:srcRect t="8841"/>
            <a:stretch>
              <a:fillRect/>
            </a:stretch>
          </p:blipFill>
          <p:spPr bwMode="auto">
            <a:xfrm>
              <a:off x="4180369" y="3216349"/>
              <a:ext cx="3287898" cy="13716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677163" y="4939082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ლაქტოზა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sp>
        <p:nvSpPr>
          <p:cNvPr id="34822" name="AutoShape 6" descr="Maltose Hawort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524801" y="3123647"/>
            <a:ext cx="3067050" cy="2282885"/>
            <a:chOff x="8524801" y="3123647"/>
            <a:chExt cx="3067050" cy="2282885"/>
          </a:xfrm>
        </p:grpSpPr>
        <p:pic>
          <p:nvPicPr>
            <p:cNvPr id="34823" name="Picture 7" descr="V:\_Biochemistry\Seminar x10\322px-Maltose_Haworth.sv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24801" y="3123647"/>
              <a:ext cx="3067050" cy="161925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8976261" y="5006422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მალტოზა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9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2161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0902 L 0.51444 -0.3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559612" y="3072855"/>
            <a:ext cx="3286125" cy="2369119"/>
            <a:chOff x="559612" y="2849562"/>
            <a:chExt cx="3286125" cy="2369119"/>
          </a:xfrm>
        </p:grpSpPr>
        <p:pic>
          <p:nvPicPr>
            <p:cNvPr id="34818" name="Picture 2" descr="File:Saccharose2.sv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612" y="2849562"/>
              <a:ext cx="3286125" cy="1695451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058549" y="4818571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საქაროზა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sp>
        <p:nvSpPr>
          <p:cNvPr id="34820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4456816" y="3237614"/>
            <a:ext cx="3287898" cy="2122843"/>
            <a:chOff x="4180369" y="3216349"/>
            <a:chExt cx="3287898" cy="2122843"/>
          </a:xfrm>
        </p:grpSpPr>
        <p:pic>
          <p:nvPicPr>
            <p:cNvPr id="24" name="Picture 3" descr="V:\_Biochemistry\Seminar x10\lactose.png"/>
            <p:cNvPicPr>
              <a:picLocks noChangeAspect="1" noChangeArrowheads="1"/>
            </p:cNvPicPr>
            <p:nvPr/>
          </p:nvPicPr>
          <p:blipFill>
            <a:blip r:embed="rId3"/>
            <a:srcRect t="8841"/>
            <a:stretch>
              <a:fillRect/>
            </a:stretch>
          </p:blipFill>
          <p:spPr bwMode="auto">
            <a:xfrm>
              <a:off x="4180369" y="3216349"/>
              <a:ext cx="3287898" cy="13716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677163" y="4939082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ლაქტოზა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sp>
        <p:nvSpPr>
          <p:cNvPr id="34822" name="AutoShape 6" descr="Maltose Hawort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7"/>
          <p:cNvGrpSpPr/>
          <p:nvPr/>
        </p:nvGrpSpPr>
        <p:grpSpPr>
          <a:xfrm>
            <a:off x="8524801" y="3123647"/>
            <a:ext cx="3067050" cy="2282885"/>
            <a:chOff x="8524801" y="3123647"/>
            <a:chExt cx="3067050" cy="2282885"/>
          </a:xfrm>
        </p:grpSpPr>
        <p:pic>
          <p:nvPicPr>
            <p:cNvPr id="34823" name="Picture 7" descr="V:\_Biochemistry\Seminar x10\322px-Maltose_Haworth.sv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24801" y="3123647"/>
              <a:ext cx="3067050" cy="161925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8976261" y="5006422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მალტოზა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978" y="-2625914"/>
            <a:ext cx="1898908" cy="2625914"/>
            <a:chOff x="7032496" y="2717282"/>
            <a:chExt cx="1898908" cy="26259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496" y="2717282"/>
              <a:ext cx="1898908" cy="20513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32496" y="4943086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გლუკოზა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7176" y="-2617232"/>
            <a:ext cx="2157988" cy="2595136"/>
            <a:chOff x="6607681" y="2845512"/>
            <a:chExt cx="2157988" cy="259513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681" y="2845512"/>
              <a:ext cx="2157988" cy="184709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07681" y="5040538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ფრუქტოზა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36077" y="-2592733"/>
            <a:ext cx="1898908" cy="2592733"/>
            <a:chOff x="6489571" y="3464637"/>
            <a:chExt cx="1898908" cy="259273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571" y="3464637"/>
              <a:ext cx="1898908" cy="205130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489571" y="5657260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გალაქტოზა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97356" y="-2625914"/>
            <a:ext cx="1847850" cy="2625914"/>
            <a:chOff x="9372599" y="3464637"/>
            <a:chExt cx="1847850" cy="26259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183" y="3464637"/>
              <a:ext cx="1630683" cy="184709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72599" y="5690441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რიბოზა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1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403E-6 -3.33333E-6 L -2.11403E-6 0.1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867E-7 -1.85185E-6 L -3.48867E-7 0.1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782E-6 -7.40741E-7 L 4.78782E-6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56  E" pathEditMode="relative" ptsTypes="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56  E" pathEditMode="relative" ptsTypes="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56  E" pathEditMode="relative" ptsTypes="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56  E" pathEditMode="relative" ptsTypes="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V:\_Biochemistry\Seminar x10\800px-Amylose_3Dprojection.correct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2636822"/>
            <a:ext cx="7621588" cy="3667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ნახშირწყლების კატეგორიზაცია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307316" y="5038790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პოლისაქარიდები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pic>
        <p:nvPicPr>
          <p:cNvPr id="39938" name="Picture 2" descr="V:\_Biochemistry\Seminar x10\486px-Amylose2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7882" y="3314247"/>
            <a:ext cx="4629150" cy="17907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93521" y="5506322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BPG DedaEna" panose="020B0604020202020204" pitchFamily="34" charset="0"/>
              </a:rPr>
              <a:t>ამილოზა</a:t>
            </a:r>
            <a:endParaRPr lang="en-US" sz="2000" dirty="0">
              <a:solidFill>
                <a:schemeClr val="bg1"/>
              </a:solidFill>
              <a:latin typeface="BPG DedaEna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90744" y="2339749"/>
            <a:ext cx="4295775" cy="3515883"/>
            <a:chOff x="7590744" y="2339749"/>
            <a:chExt cx="4295775" cy="3515883"/>
          </a:xfrm>
        </p:grpSpPr>
        <p:pic>
          <p:nvPicPr>
            <p:cNvPr id="39944" name="Picture 8" descr="V:\_Biochemistry\Seminar x10\451px-Amylopektin_Sessel.sv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90744" y="2339749"/>
              <a:ext cx="4295775" cy="3419475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9077692" y="5455522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BPG DedaEna" panose="020B0604020202020204" pitchFamily="34" charset="0"/>
                </a:rPr>
                <a:t>სახამებელი</a:t>
              </a:r>
              <a:endParaRPr lang="en-US" sz="2000" dirty="0">
                <a:solidFill>
                  <a:schemeClr val="bg1"/>
                </a:solidFill>
                <a:latin typeface="BPG DedaEn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9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5607E-6 L 0.49805 -0.45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95337"/>
            <a:ext cx="7620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gar Snake Sulfuric Acid and Suga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3796" y="107063"/>
            <a:ext cx="8389399" cy="62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053138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რატომ ეწოდება ნახშირწყალი?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983"/>
            <a:ext cx="12192000" cy="20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053138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ნახშირწყალი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692" y="2334828"/>
            <a:ext cx="4110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</a:t>
            </a:r>
            <a:r>
              <a:rPr lang="en-US" sz="6000" baseline="-25000" dirty="0" smtClean="0">
                <a:solidFill>
                  <a:schemeClr val="bg1"/>
                </a:solidFill>
              </a:rPr>
              <a:t>n</a:t>
            </a:r>
            <a:r>
              <a:rPr lang="en-US" sz="6000" dirty="0" smtClean="0">
                <a:solidFill>
                  <a:schemeClr val="bg1"/>
                </a:solidFill>
              </a:rPr>
              <a:t>(H</a:t>
            </a:r>
            <a:r>
              <a:rPr lang="en-US" sz="6000" baseline="-25000" dirty="0" smtClean="0">
                <a:solidFill>
                  <a:schemeClr val="bg1"/>
                </a:solidFill>
              </a:rPr>
              <a:t>2</a:t>
            </a:r>
            <a:r>
              <a:rPr lang="en-US" sz="6000" dirty="0" smtClean="0">
                <a:solidFill>
                  <a:schemeClr val="bg1"/>
                </a:solidFill>
              </a:rPr>
              <a:t>O)</a:t>
            </a:r>
            <a:r>
              <a:rPr lang="en-US" sz="6000" baseline="-25000" dirty="0" smtClean="0">
                <a:solidFill>
                  <a:schemeClr val="bg1"/>
                </a:solidFill>
              </a:rPr>
              <a:t>m</a:t>
            </a:r>
            <a:endParaRPr lang="en-US" sz="6000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29" y="3595617"/>
            <a:ext cx="260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3600" dirty="0" smtClean="0">
                <a:solidFill>
                  <a:schemeClr val="bg1"/>
                </a:solidFill>
                <a:latin typeface="BPG DedaEna" panose="020B0604020202020204" pitchFamily="34" charset="0"/>
              </a:rPr>
              <a:t>გლუკოზა:</a:t>
            </a:r>
            <a:endParaRPr lang="en-US" sz="3600" dirty="0">
              <a:solidFill>
                <a:schemeClr val="bg1"/>
              </a:solidFill>
              <a:latin typeface="BPG DedaEn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026" y="5256783"/>
            <a:ext cx="410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3600" dirty="0" smtClean="0">
                <a:solidFill>
                  <a:schemeClr val="bg1"/>
                </a:solidFill>
                <a:latin typeface="BPG DedaEna" panose="020B0604020202020204" pitchFamily="34" charset="0"/>
              </a:rPr>
              <a:t>შაქარი (საქაროზა):</a:t>
            </a:r>
            <a:endParaRPr lang="en-US" sz="3600" dirty="0">
              <a:solidFill>
                <a:schemeClr val="bg1"/>
              </a:solidFill>
              <a:latin typeface="BPG DedaEn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5628" y="3350491"/>
            <a:ext cx="4110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</a:t>
            </a:r>
            <a:r>
              <a:rPr lang="en-US" sz="5000" baseline="-25000" dirty="0" smtClean="0">
                <a:solidFill>
                  <a:schemeClr val="bg1"/>
                </a:solidFill>
              </a:rPr>
              <a:t>6</a:t>
            </a:r>
            <a:r>
              <a:rPr lang="en-US" sz="5000" dirty="0" smtClean="0">
                <a:solidFill>
                  <a:schemeClr val="bg1"/>
                </a:solidFill>
              </a:rPr>
              <a:t>(H</a:t>
            </a:r>
            <a:r>
              <a:rPr lang="en-US" sz="5000" baseline="-25000" dirty="0" smtClean="0">
                <a:solidFill>
                  <a:schemeClr val="bg1"/>
                </a:solidFill>
              </a:rPr>
              <a:t>2</a:t>
            </a:r>
            <a:r>
              <a:rPr lang="en-US" sz="5000" dirty="0" smtClean="0">
                <a:solidFill>
                  <a:schemeClr val="bg1"/>
                </a:solidFill>
              </a:rPr>
              <a:t>O)</a:t>
            </a:r>
            <a:r>
              <a:rPr lang="en-US" sz="5000" baseline="-25000" dirty="0" smtClean="0">
                <a:solidFill>
                  <a:schemeClr val="bg1"/>
                </a:solidFill>
              </a:rPr>
              <a:t>6</a:t>
            </a:r>
            <a:endParaRPr lang="en-US" sz="5000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627" y="4924285"/>
            <a:ext cx="4110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</a:t>
            </a:r>
            <a:r>
              <a:rPr lang="en-US" sz="5000" baseline="-25000" dirty="0" smtClean="0">
                <a:solidFill>
                  <a:schemeClr val="bg1"/>
                </a:solidFill>
              </a:rPr>
              <a:t>12</a:t>
            </a:r>
            <a:r>
              <a:rPr lang="en-US" sz="5000" dirty="0" smtClean="0">
                <a:solidFill>
                  <a:schemeClr val="bg1"/>
                </a:solidFill>
              </a:rPr>
              <a:t>(H</a:t>
            </a:r>
            <a:r>
              <a:rPr lang="en-US" sz="5000" baseline="-25000" dirty="0" smtClean="0">
                <a:solidFill>
                  <a:schemeClr val="bg1"/>
                </a:solidFill>
              </a:rPr>
              <a:t>2</a:t>
            </a:r>
            <a:r>
              <a:rPr lang="en-US" sz="5000" dirty="0" smtClean="0">
                <a:solidFill>
                  <a:schemeClr val="bg1"/>
                </a:solidFill>
              </a:rPr>
              <a:t>O)</a:t>
            </a:r>
            <a:r>
              <a:rPr lang="en-US" sz="5000" baseline="-25000" dirty="0" smtClean="0">
                <a:solidFill>
                  <a:schemeClr val="bg1"/>
                </a:solidFill>
              </a:rPr>
              <a:t>11</a:t>
            </a:r>
            <a:endParaRPr lang="en-US" sz="5000" baseline="-25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283" y="2525917"/>
            <a:ext cx="1157032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ka-GE" sz="2800" dirty="0" smtClean="0">
                <a:solidFill>
                  <a:srgbClr val="C00000"/>
                </a:solidFill>
                <a:latin typeface="BPG ExtraSquare" panose="02060504020202060204" pitchFamily="18" charset="0"/>
              </a:rPr>
              <a:t>როგორი იქნება ასეთი ნაერთის მოლეკულური სტრუქტურა?</a:t>
            </a:r>
            <a:endParaRPr lang="en-US" sz="2800" dirty="0">
              <a:solidFill>
                <a:srgbClr val="C00000"/>
              </a:solidFill>
              <a:latin typeface="BPG ExtraSquare" panose="02060504020202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0957 -0.2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  <p:bldP spid="9" grpId="0"/>
      <p:bldP spid="9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ნახშირწყლების დახასიათება და </a:t>
            </a:r>
            <a:b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</a:b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მათი ბიოლოგიური როლი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189398"/>
              </p:ext>
            </p:extLst>
          </p:nvPr>
        </p:nvGraphicFramePr>
        <p:xfrm>
          <a:off x="1517689" y="2184904"/>
          <a:ext cx="2063122" cy="467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hemSketch" r:id="rId3" imgW="1053720" imgH="2387520" progId="ACD.ChemSketch.20">
                  <p:embed/>
                </p:oleObj>
              </mc:Choice>
              <mc:Fallback>
                <p:oleObj name="ChemSketch" r:id="rId3" imgW="1053720" imgH="2387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7689" y="2184904"/>
                        <a:ext cx="2063122" cy="4673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17689" y="2221293"/>
            <a:ext cx="4859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ნახშირწყლების </a:t>
            </a:r>
            <a:r>
              <a:rPr lang="ka-GE" sz="2400" dirty="0">
                <a:solidFill>
                  <a:schemeClr val="bg1"/>
                </a:solidFill>
                <a:latin typeface="BPG ExtraSquare" panose="02060504020202060204" pitchFamily="18" charset="0"/>
              </a:rPr>
              <a:t>სტრუქტურა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120" y="4075451"/>
            <a:ext cx="260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3600" dirty="0" smtClean="0">
                <a:solidFill>
                  <a:schemeClr val="bg1"/>
                </a:solidFill>
                <a:latin typeface="BPG DedaEna" panose="020B0604020202020204" pitchFamily="34" charset="0"/>
              </a:rPr>
              <a:t>გლუკოზა:</a:t>
            </a:r>
            <a:endParaRPr lang="en-US" sz="3600" dirty="0">
              <a:solidFill>
                <a:schemeClr val="bg1"/>
              </a:solidFill>
              <a:latin typeface="BPG DedaEn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919" y="3830325"/>
            <a:ext cx="4110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</a:t>
            </a:r>
            <a:r>
              <a:rPr lang="en-US" sz="5000" baseline="-25000" dirty="0" smtClean="0">
                <a:solidFill>
                  <a:schemeClr val="bg1"/>
                </a:solidFill>
              </a:rPr>
              <a:t>6</a:t>
            </a:r>
            <a:r>
              <a:rPr lang="en-US" sz="5000" dirty="0" smtClean="0">
                <a:solidFill>
                  <a:schemeClr val="bg1"/>
                </a:solidFill>
              </a:rPr>
              <a:t>(H</a:t>
            </a:r>
            <a:r>
              <a:rPr lang="en-US" sz="5000" baseline="-25000" dirty="0" smtClean="0">
                <a:solidFill>
                  <a:schemeClr val="bg1"/>
                </a:solidFill>
              </a:rPr>
              <a:t>2</a:t>
            </a:r>
            <a:r>
              <a:rPr lang="en-US" sz="5000" dirty="0" smtClean="0">
                <a:solidFill>
                  <a:schemeClr val="bg1"/>
                </a:solidFill>
              </a:rPr>
              <a:t>O)</a:t>
            </a:r>
            <a:r>
              <a:rPr lang="en-US" sz="5000" baseline="-25000" dirty="0" smtClean="0">
                <a:solidFill>
                  <a:schemeClr val="bg1"/>
                </a:solidFill>
              </a:rPr>
              <a:t>6</a:t>
            </a:r>
            <a:endParaRPr lang="en-US" sz="5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52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18464 -0.0486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ნახშირწყლის სტრუქტურა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1309" y="2166972"/>
            <a:ext cx="763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გლუკოზის ფიშერ ჰევორსის ტრანსფორმაცია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8" y="2579465"/>
            <a:ext cx="5240588" cy="410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49" y="3092726"/>
            <a:ext cx="4618163" cy="27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28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ნახშირწყლის სტრუქტურა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7485" y="1390594"/>
            <a:ext cx="841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გლუკოზის სტრუქტურული ფორმულის პროექციები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98" y="2185718"/>
            <a:ext cx="10058400" cy="3489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74" y="5600080"/>
            <a:ext cx="2341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</a:rPr>
              <a:t>ფიშერის პროექცია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BPG ExtraSquare" panose="0206050402020206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726" y="5076860"/>
            <a:ext cx="400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</a:rPr>
              <a:t>ჰევორსის პროექცია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BPG ExtraSquare" panose="0206050402020206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066" y="5197671"/>
            <a:ext cx="2341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solidFill>
                  <a:schemeClr val="accent1">
                    <a:lumMod val="75000"/>
                  </a:schemeClr>
                </a:solidFill>
                <a:latin typeface="BPG ExtraSquare" panose="02060504020202060204" pitchFamily="18" charset="0"/>
              </a:rPr>
              <a:t>მილსის პროექცია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BPG ExtraSquare" panose="02060504020202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3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5246"/>
            <a:ext cx="10571998" cy="1328346"/>
          </a:xfrm>
        </p:spPr>
        <p:txBody>
          <a:bodyPr/>
          <a:lstStyle/>
          <a:p>
            <a:pPr algn="ctr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ნახშირწყლის ნომენკლატურა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1309" y="2166972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dirty="0" smtClean="0">
                <a:solidFill>
                  <a:schemeClr val="bg1"/>
                </a:solidFill>
                <a:latin typeface="BPG ExtraSquare" panose="02060504020202060204" pitchFamily="18" charset="0"/>
              </a:rPr>
              <a:t>ჰევორსის სტრუქტურა</a:t>
            </a:r>
            <a:endParaRPr lang="en-US" sz="2400" dirty="0">
              <a:solidFill>
                <a:schemeClr val="bg1"/>
              </a:solidFill>
              <a:latin typeface="BPG ExtraSquare" panose="0206050402020206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881959"/>
            <a:ext cx="1714500" cy="242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5506359"/>
            <a:ext cx="197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Norman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Haworth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9550" y="5870219"/>
            <a:ext cx="253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ობელის პრემია ქიმიაში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8616" y="6149108"/>
            <a:ext cx="197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99" y="5954525"/>
            <a:ext cx="188992" cy="18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297241"/>
            <a:ext cx="3158486" cy="251783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05961"/>
              </p:ext>
            </p:extLst>
          </p:nvPr>
        </p:nvGraphicFramePr>
        <p:xfrm>
          <a:off x="8690599" y="2166972"/>
          <a:ext cx="2198225" cy="462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emSketch" r:id="rId6" imgW="792360" imgH="1667160" progId="ACD.ChemSketch.20">
                  <p:embed/>
                </p:oleObj>
              </mc:Choice>
              <mc:Fallback>
                <p:oleObj name="ChemSketch" r:id="rId6" imgW="792360" imgH="1667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0599" y="2166972"/>
                        <a:ext cx="2198225" cy="4625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479951" y="2680267"/>
            <a:ext cx="345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9951" y="3414274"/>
            <a:ext cx="345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79951" y="4114710"/>
            <a:ext cx="345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79951" y="4847076"/>
            <a:ext cx="345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79951" y="5554372"/>
            <a:ext cx="345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57233" y="6295301"/>
            <a:ext cx="345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32422 -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32461 3.703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3281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33112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35104 3.703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  <p:bldP spid="10" grpId="0"/>
      <p:bldP spid="10" grpId="1"/>
      <p:bldP spid="13" grpId="0"/>
      <p:bldP spid="13" grpId="1"/>
      <p:bldP spid="12" grpId="0"/>
      <p:bldP spid="15" grpId="0"/>
      <p:bldP spid="17" grpId="0"/>
      <p:bldP spid="18" grpId="0"/>
      <p:bldP spid="19" grpId="0"/>
      <p:bldP spid="2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Quotable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113</Words>
  <Application>Microsoft Office PowerPoint</Application>
  <PresentationFormat>Widescreen</PresentationFormat>
  <Paragraphs>61</Paragraphs>
  <Slides>14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BPG DedaEna</vt:lpstr>
      <vt:lpstr>BPG ExtraSquare</vt:lpstr>
      <vt:lpstr>BPG ExtraSquare Mtavruli</vt:lpstr>
      <vt:lpstr>Calibri</vt:lpstr>
      <vt:lpstr>Calibri Light</vt:lpstr>
      <vt:lpstr>Century Gothic</vt:lpstr>
      <vt:lpstr>Sylfaen</vt:lpstr>
      <vt:lpstr>Wingdings</vt:lpstr>
      <vt:lpstr>Wingdings 2</vt:lpstr>
      <vt:lpstr>Office Theme</vt:lpstr>
      <vt:lpstr>1_Quotable</vt:lpstr>
      <vt:lpstr>ChemSketch</vt:lpstr>
      <vt:lpstr>PowerPoint Presentation</vt:lpstr>
      <vt:lpstr>PowerPoint Presentation</vt:lpstr>
      <vt:lpstr>PowerPoint Presentation</vt:lpstr>
      <vt:lpstr>რატომ ეწოდება ნახშირწყალი?</vt:lpstr>
      <vt:lpstr>ნახშირწყალი</vt:lpstr>
      <vt:lpstr>ნახშირწყლების დახასიათება და  მათი ბიოლოგიური როლი</vt:lpstr>
      <vt:lpstr>ნახშირწყლის სტრუქტურა</vt:lpstr>
      <vt:lpstr>ნახშირწყლის სტრუქტურა</vt:lpstr>
      <vt:lpstr>ნახშირწყლის ნომენკლატურა</vt:lpstr>
      <vt:lpstr>ნახშირწყლების კატეგორიზაცია</vt:lpstr>
      <vt:lpstr>ნახშირწყლების კატეგორიზაცია</vt:lpstr>
      <vt:lpstr>ნახშირწყლების კატეგორიზაცია</vt:lpstr>
      <vt:lpstr>PowerPoint Presentation</vt:lpstr>
      <vt:lpstr>ნახშირწყლების კატეგორიზაცია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ბიოქიმია</dc:title>
  <dc:creator>CYBERNETICS</dc:creator>
  <cp:lastModifiedBy>user</cp:lastModifiedBy>
  <cp:revision>77</cp:revision>
  <dcterms:created xsi:type="dcterms:W3CDTF">2015-04-28T12:39:01Z</dcterms:created>
  <dcterms:modified xsi:type="dcterms:W3CDTF">2018-05-05T09:14:53Z</dcterms:modified>
</cp:coreProperties>
</file>