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  <p:sldMasterId id="2147483756" r:id="rId2"/>
  </p:sldMasterIdLst>
  <p:notesMasterIdLst>
    <p:notesMasterId r:id="rId25"/>
  </p:notesMasterIdLst>
  <p:sldIdLst>
    <p:sldId id="259" r:id="rId3"/>
    <p:sldId id="275" r:id="rId4"/>
    <p:sldId id="257" r:id="rId5"/>
    <p:sldId id="260" r:id="rId6"/>
    <p:sldId id="269" r:id="rId7"/>
    <p:sldId id="270" r:id="rId8"/>
    <p:sldId id="271" r:id="rId9"/>
    <p:sldId id="272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63" r:id="rId19"/>
    <p:sldId id="264" r:id="rId20"/>
    <p:sldId id="265" r:id="rId21"/>
    <p:sldId id="266" r:id="rId22"/>
    <p:sldId id="267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E48A2F-D45E-4AE9-9C27-64880F006B8C}">
          <p14:sldIdLst>
            <p14:sldId id="259"/>
            <p14:sldId id="275"/>
          </p14:sldIdLst>
        </p14:section>
        <p14:section name="ამინომჟავების სტრუქტურა" id="{737C1F70-3A11-45F9-AE1C-8DC1FB258B41}">
          <p14:sldIdLst>
            <p14:sldId id="257"/>
            <p14:sldId id="260"/>
          </p14:sldIdLst>
        </p14:section>
        <p14:section name="ამინომჟავების მაგალითები" id="{026A21BE-5EEE-477F-8C08-521F1ACDDFF0}">
          <p14:sldIdLst>
            <p14:sldId id="269"/>
            <p14:sldId id="270"/>
            <p14:sldId id="271"/>
            <p14:sldId id="272"/>
          </p14:sldIdLst>
        </p14:section>
        <p14:section name="ცილების კლასიფიკაცია" id="{67665016-9356-46F9-BBB6-A59B93EAC50D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</p14:sldIdLst>
        </p14:section>
        <p14:section name="ამინომჟავების იონიზაცია" id="{B9AB2D81-1E72-4A43-A6C4-11A9977C2BF7}">
          <p14:sldIdLst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CC33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7" autoAdjust="0"/>
    <p:restoredTop sz="86803" autoAdjust="0"/>
  </p:normalViewPr>
  <p:slideViewPr>
    <p:cSldViewPr snapToGrid="0" showGuides="1">
      <p:cViewPr varScale="1">
        <p:scale>
          <a:sx n="98" d="100"/>
          <a:sy n="98" d="100"/>
        </p:scale>
        <p:origin x="77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138224-2894-41D8-9B26-E52E73E24AEA}" type="doc">
      <dgm:prSet loTypeId="urn:microsoft.com/office/officeart/2011/layout/Picture Frame" loCatId="officeonlin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9B1FE3-D2CB-4E9E-AB7A-706D04018CEC}">
      <dgm:prSet/>
      <dgm:spPr/>
      <dgm:t>
        <a:bodyPr/>
        <a:lstStyle/>
        <a:p>
          <a:pPr rtl="0"/>
          <a:r>
            <a:rPr lang="ka-GE" dirty="0" smtClean="0"/>
            <a:t>სატრანსპორტო</a:t>
          </a:r>
          <a:endParaRPr lang="en-US" dirty="0"/>
        </a:p>
      </dgm:t>
    </dgm:pt>
    <dgm:pt modelId="{C9778585-7998-442F-BA36-EE7036CA747A}" type="sibTrans" cxnId="{FF1362DB-1F8A-4E51-8995-59F3C21073F6}">
      <dgm:prSet/>
      <dgm:spPr/>
      <dgm:t>
        <a:bodyPr/>
        <a:lstStyle/>
        <a:p>
          <a:endParaRPr lang="en-US"/>
        </a:p>
      </dgm:t>
    </dgm:pt>
    <dgm:pt modelId="{171656D3-CFBF-4F38-8AE8-7B81EB40B71E}" type="parTrans" cxnId="{FF1362DB-1F8A-4E51-8995-59F3C21073F6}">
      <dgm:prSet/>
      <dgm:spPr/>
      <dgm:t>
        <a:bodyPr/>
        <a:lstStyle/>
        <a:p>
          <a:endParaRPr lang="en-US"/>
        </a:p>
      </dgm:t>
    </dgm:pt>
    <dgm:pt modelId="{0A184796-DFFF-4C2A-8045-4019B19E589E}">
      <dgm:prSet/>
      <dgm:spPr/>
      <dgm:t>
        <a:bodyPr/>
        <a:lstStyle/>
        <a:p>
          <a:r>
            <a:rPr lang="ka-GE" dirty="0" smtClean="0"/>
            <a:t>კატალიზური</a:t>
          </a:r>
          <a:endParaRPr lang="en-US" dirty="0" smtClean="0"/>
        </a:p>
      </dgm:t>
    </dgm:pt>
    <dgm:pt modelId="{A2283DC4-80F4-4D39-9701-84340FEFF8EE}" type="parTrans" cxnId="{2DDC1279-CF91-457C-BE3D-738B8F4714B9}">
      <dgm:prSet/>
      <dgm:spPr/>
      <dgm:t>
        <a:bodyPr/>
        <a:lstStyle/>
        <a:p>
          <a:endParaRPr lang="en-US"/>
        </a:p>
      </dgm:t>
    </dgm:pt>
    <dgm:pt modelId="{1D26247B-97BE-415A-BB1D-76AF7599C981}" type="sibTrans" cxnId="{2DDC1279-CF91-457C-BE3D-738B8F4714B9}">
      <dgm:prSet/>
      <dgm:spPr/>
      <dgm:t>
        <a:bodyPr/>
        <a:lstStyle/>
        <a:p>
          <a:endParaRPr lang="en-US"/>
        </a:p>
      </dgm:t>
    </dgm:pt>
    <dgm:pt modelId="{DB50B889-2EB5-49F6-B7C0-94B16482428D}">
      <dgm:prSet/>
      <dgm:spPr/>
      <dgm:t>
        <a:bodyPr/>
        <a:lstStyle/>
        <a:p>
          <a:r>
            <a:rPr lang="ka-GE" dirty="0" smtClean="0"/>
            <a:t>სარეზერვო</a:t>
          </a:r>
          <a:endParaRPr lang="en-US" dirty="0" smtClean="0"/>
        </a:p>
      </dgm:t>
    </dgm:pt>
    <dgm:pt modelId="{D0834A0F-EC6D-4748-B33D-EF0F645E0B7A}" type="parTrans" cxnId="{C63CF647-19A2-43DA-9B7B-957DBC508460}">
      <dgm:prSet/>
      <dgm:spPr/>
      <dgm:t>
        <a:bodyPr/>
        <a:lstStyle/>
        <a:p>
          <a:endParaRPr lang="en-US"/>
        </a:p>
      </dgm:t>
    </dgm:pt>
    <dgm:pt modelId="{412C0455-D4D3-4C61-9AEE-5033AEEF8113}" type="sibTrans" cxnId="{C63CF647-19A2-43DA-9B7B-957DBC508460}">
      <dgm:prSet/>
      <dgm:spPr/>
      <dgm:t>
        <a:bodyPr/>
        <a:lstStyle/>
        <a:p>
          <a:endParaRPr lang="en-US"/>
        </a:p>
      </dgm:t>
    </dgm:pt>
    <dgm:pt modelId="{EB694A95-9BD4-4A48-A078-0255C6021C8E}">
      <dgm:prSet/>
      <dgm:spPr/>
      <dgm:t>
        <a:bodyPr/>
        <a:lstStyle/>
        <a:p>
          <a:r>
            <a:rPr lang="ka-GE" dirty="0" smtClean="0"/>
            <a:t>საყრდენ-მამოძრავებელი</a:t>
          </a:r>
          <a:endParaRPr lang="en-US" dirty="0" smtClean="0"/>
        </a:p>
      </dgm:t>
    </dgm:pt>
    <dgm:pt modelId="{06F23F18-6AAF-4A69-8993-94477FFCE32A}" type="parTrans" cxnId="{D3F05852-E8F7-4A4E-832A-2B0E8FFCC81B}">
      <dgm:prSet/>
      <dgm:spPr/>
      <dgm:t>
        <a:bodyPr/>
        <a:lstStyle/>
        <a:p>
          <a:endParaRPr lang="en-US"/>
        </a:p>
      </dgm:t>
    </dgm:pt>
    <dgm:pt modelId="{4B561CC8-354E-4C6B-BC49-38BBDC145AF7}" type="sibTrans" cxnId="{D3F05852-E8F7-4A4E-832A-2B0E8FFCC81B}">
      <dgm:prSet/>
      <dgm:spPr/>
      <dgm:t>
        <a:bodyPr/>
        <a:lstStyle/>
        <a:p>
          <a:endParaRPr lang="en-US"/>
        </a:p>
      </dgm:t>
    </dgm:pt>
    <dgm:pt modelId="{F0846387-F694-46F8-954D-7768C51E2CB8}">
      <dgm:prSet/>
      <dgm:spPr/>
      <dgm:t>
        <a:bodyPr/>
        <a:lstStyle/>
        <a:p>
          <a:r>
            <a:rPr lang="ka-GE" dirty="0" smtClean="0"/>
            <a:t>სტრუქტურული</a:t>
          </a:r>
          <a:endParaRPr lang="en-US" dirty="0" smtClean="0"/>
        </a:p>
      </dgm:t>
    </dgm:pt>
    <dgm:pt modelId="{0E7A8539-9074-4074-8DCA-AE53034CF8B6}" type="parTrans" cxnId="{8D501028-1391-444B-8FE2-B0A5833BA580}">
      <dgm:prSet/>
      <dgm:spPr/>
      <dgm:t>
        <a:bodyPr/>
        <a:lstStyle/>
        <a:p>
          <a:endParaRPr lang="en-US"/>
        </a:p>
      </dgm:t>
    </dgm:pt>
    <dgm:pt modelId="{1D96B3E2-6413-490A-8135-F3649B81548E}" type="sibTrans" cxnId="{8D501028-1391-444B-8FE2-B0A5833BA580}">
      <dgm:prSet/>
      <dgm:spPr/>
      <dgm:t>
        <a:bodyPr/>
        <a:lstStyle/>
        <a:p>
          <a:endParaRPr lang="en-US"/>
        </a:p>
      </dgm:t>
    </dgm:pt>
    <dgm:pt modelId="{BD815432-FF40-4350-9F6F-DCEC02AEA3CE}">
      <dgm:prSet/>
      <dgm:spPr/>
      <dgm:t>
        <a:bodyPr/>
        <a:lstStyle/>
        <a:p>
          <a:r>
            <a:rPr lang="ka-GE" dirty="0" smtClean="0"/>
            <a:t>დამცავი</a:t>
          </a:r>
          <a:endParaRPr lang="en-US" dirty="0" smtClean="0"/>
        </a:p>
      </dgm:t>
    </dgm:pt>
    <dgm:pt modelId="{080ECD9A-F3D4-41CE-8E5B-24C1D55D7904}" type="parTrans" cxnId="{5CD6FB8C-79AB-4BCA-AFB2-BC0F3E4BBE76}">
      <dgm:prSet/>
      <dgm:spPr/>
      <dgm:t>
        <a:bodyPr/>
        <a:lstStyle/>
        <a:p>
          <a:endParaRPr lang="en-US"/>
        </a:p>
      </dgm:t>
    </dgm:pt>
    <dgm:pt modelId="{EAFCBA77-B87D-45DE-A8EC-540B72E98AE9}" type="sibTrans" cxnId="{5CD6FB8C-79AB-4BCA-AFB2-BC0F3E4BBE76}">
      <dgm:prSet/>
      <dgm:spPr/>
      <dgm:t>
        <a:bodyPr/>
        <a:lstStyle/>
        <a:p>
          <a:endParaRPr lang="en-US"/>
        </a:p>
      </dgm:t>
    </dgm:pt>
    <dgm:pt modelId="{746CAC7F-35FA-420B-A324-929FC9D45A40}">
      <dgm:prSet/>
      <dgm:spPr/>
      <dgm:t>
        <a:bodyPr/>
        <a:lstStyle/>
        <a:p>
          <a:r>
            <a:rPr lang="ka-GE" dirty="0" smtClean="0"/>
            <a:t>რეცეპტორული</a:t>
          </a:r>
          <a:endParaRPr lang="en-US" dirty="0" smtClean="0"/>
        </a:p>
      </dgm:t>
    </dgm:pt>
    <dgm:pt modelId="{077B929E-54CA-403A-BFF5-969B4F976783}" type="parTrans" cxnId="{AA5A4A68-0C4E-4D56-9BC5-825A6FEFBD99}">
      <dgm:prSet/>
      <dgm:spPr/>
      <dgm:t>
        <a:bodyPr/>
        <a:lstStyle/>
        <a:p>
          <a:endParaRPr lang="en-US"/>
        </a:p>
      </dgm:t>
    </dgm:pt>
    <dgm:pt modelId="{79F35E95-3656-40A3-9A42-A5E25D41D567}" type="sibTrans" cxnId="{AA5A4A68-0C4E-4D56-9BC5-825A6FEFBD99}">
      <dgm:prSet/>
      <dgm:spPr/>
      <dgm:t>
        <a:bodyPr/>
        <a:lstStyle/>
        <a:p>
          <a:endParaRPr lang="en-US"/>
        </a:p>
      </dgm:t>
    </dgm:pt>
    <dgm:pt modelId="{B0DFDBB1-E868-4058-A443-1E77FB08F44A}">
      <dgm:prSet/>
      <dgm:spPr/>
      <dgm:t>
        <a:bodyPr/>
        <a:lstStyle/>
        <a:p>
          <a:r>
            <a:rPr lang="ka-GE" dirty="0" smtClean="0"/>
            <a:t>ჰორმონალური</a:t>
          </a:r>
          <a:endParaRPr lang="en-US" dirty="0" smtClean="0"/>
        </a:p>
      </dgm:t>
    </dgm:pt>
    <dgm:pt modelId="{427E9E02-7C03-47A7-B212-2B13E1A7BC93}" type="parTrans" cxnId="{7C2C229F-15E2-44C9-B6EF-D9DDCADC5001}">
      <dgm:prSet/>
      <dgm:spPr/>
      <dgm:t>
        <a:bodyPr/>
        <a:lstStyle/>
        <a:p>
          <a:endParaRPr lang="en-US"/>
        </a:p>
      </dgm:t>
    </dgm:pt>
    <dgm:pt modelId="{DDF17EFE-F966-4EEB-B6FD-138365152718}" type="sibTrans" cxnId="{7C2C229F-15E2-44C9-B6EF-D9DDCADC5001}">
      <dgm:prSet/>
      <dgm:spPr/>
      <dgm:t>
        <a:bodyPr/>
        <a:lstStyle/>
        <a:p>
          <a:endParaRPr lang="en-US"/>
        </a:p>
      </dgm:t>
    </dgm:pt>
    <dgm:pt modelId="{11A7D874-54ED-421C-AA7C-0A1E5E9811AF}" type="pres">
      <dgm:prSet presAssocID="{05138224-2894-41D8-9B26-E52E73E24AE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549A2748-3D39-47AE-A153-7227D54B5EB7}" type="pres">
      <dgm:prSet presAssocID="{0F9B1FE3-D2CB-4E9E-AB7A-706D04018CEC}" presName="composite" presStyleCnt="0"/>
      <dgm:spPr/>
    </dgm:pt>
    <dgm:pt modelId="{FE390712-E254-44B3-A0A1-2D3648E37CAB}" type="pres">
      <dgm:prSet presAssocID="{0F9B1FE3-D2CB-4E9E-AB7A-706D04018CEC}" presName="ParentText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BEAB7-ECEE-4725-B2BF-6762E70CF56D}" type="pres">
      <dgm:prSet presAssocID="{0F9B1FE3-D2CB-4E9E-AB7A-706D04018CEC}" presName="Accent1" presStyleLbl="parChTrans1D1" presStyleIdx="0" presStyleCnt="8"/>
      <dgm:spPr/>
    </dgm:pt>
    <dgm:pt modelId="{6A910E9F-F52F-439C-BB95-82CC1FF2977F}" type="pres">
      <dgm:prSet presAssocID="{0F9B1FE3-D2CB-4E9E-AB7A-706D04018CEC}" presName="Image" presStyleLbl="alignImgPlac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7A9E75E-411C-4EB3-9076-235FC076F07D}" type="pres">
      <dgm:prSet presAssocID="{C9778585-7998-442F-BA36-EE7036CA747A}" presName="sibTrans" presStyleCnt="0"/>
      <dgm:spPr/>
    </dgm:pt>
    <dgm:pt modelId="{5FDDE850-F4C3-411D-B5A0-917D3797D260}" type="pres">
      <dgm:prSet presAssocID="{0A184796-DFFF-4C2A-8045-4019B19E589E}" presName="composite" presStyleCnt="0"/>
      <dgm:spPr/>
    </dgm:pt>
    <dgm:pt modelId="{0B68070A-6C19-4447-9CBC-8BD75C009DB8}" type="pres">
      <dgm:prSet presAssocID="{0A184796-DFFF-4C2A-8045-4019B19E589E}" presName="ParentText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434A6-E69E-4483-90CE-C785B002B27A}" type="pres">
      <dgm:prSet presAssocID="{0A184796-DFFF-4C2A-8045-4019B19E589E}" presName="Accent1" presStyleLbl="parChTrans1D1" presStyleIdx="1" presStyleCnt="8"/>
      <dgm:spPr/>
    </dgm:pt>
    <dgm:pt modelId="{37EDD2DE-92C8-4E83-BBC3-F0DC08C1167E}" type="pres">
      <dgm:prSet presAssocID="{0A184796-DFFF-4C2A-8045-4019B19E589E}" presName="Image" presStyleLbl="alignImgPlace1" presStyleIdx="1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48D457B-EA4C-4AE1-880D-67FD9E0999D5}" type="pres">
      <dgm:prSet presAssocID="{1D26247B-97BE-415A-BB1D-76AF7599C981}" presName="sibTrans" presStyleCnt="0"/>
      <dgm:spPr/>
    </dgm:pt>
    <dgm:pt modelId="{1B89FD8B-6822-42F7-88A1-25ED6B8BE43B}" type="pres">
      <dgm:prSet presAssocID="{DB50B889-2EB5-49F6-B7C0-94B16482428D}" presName="composite" presStyleCnt="0"/>
      <dgm:spPr/>
    </dgm:pt>
    <dgm:pt modelId="{59560C38-7D67-4F74-9400-5674D42571A9}" type="pres">
      <dgm:prSet presAssocID="{DB50B889-2EB5-49F6-B7C0-94B16482428D}" presName="ParentText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E4388-94ED-45A7-BAF1-340618A0F646}" type="pres">
      <dgm:prSet presAssocID="{DB50B889-2EB5-49F6-B7C0-94B16482428D}" presName="Accent1" presStyleLbl="parChTrans1D1" presStyleIdx="2" presStyleCnt="8"/>
      <dgm:spPr/>
    </dgm:pt>
    <dgm:pt modelId="{9C150A65-3334-4752-8A79-2E609F02DCE1}" type="pres">
      <dgm:prSet presAssocID="{DB50B889-2EB5-49F6-B7C0-94B16482428D}" presName="Image" presStyleLbl="alignImgPlace1" presStyleIdx="2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A991F25-0F36-44A5-B1AA-D3BF31138988}" type="pres">
      <dgm:prSet presAssocID="{412C0455-D4D3-4C61-9AEE-5033AEEF8113}" presName="sibTrans" presStyleCnt="0"/>
      <dgm:spPr/>
    </dgm:pt>
    <dgm:pt modelId="{DCAEB12C-D7F6-4769-8085-0EF9E8BC502D}" type="pres">
      <dgm:prSet presAssocID="{EB694A95-9BD4-4A48-A078-0255C6021C8E}" presName="composite" presStyleCnt="0"/>
      <dgm:spPr/>
    </dgm:pt>
    <dgm:pt modelId="{96E0F081-A496-4664-A02A-3BA8F33D50AB}" type="pres">
      <dgm:prSet presAssocID="{EB694A95-9BD4-4A48-A078-0255C6021C8E}" presName="ParentText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A4CC7-1C66-4E54-AF0B-38585B972D3E}" type="pres">
      <dgm:prSet presAssocID="{EB694A95-9BD4-4A48-A078-0255C6021C8E}" presName="Accent1" presStyleLbl="parChTrans1D1" presStyleIdx="3" presStyleCnt="8"/>
      <dgm:spPr/>
    </dgm:pt>
    <dgm:pt modelId="{8B669F82-FC31-4A3D-B6AB-D9EABF947514}" type="pres">
      <dgm:prSet presAssocID="{EB694A95-9BD4-4A48-A078-0255C6021C8E}" presName="Image" presStyleLbl="alignImgPlace1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5BA0186-852F-423E-9212-F75BA3E1CEE5}" type="pres">
      <dgm:prSet presAssocID="{4B561CC8-354E-4C6B-BC49-38BBDC145AF7}" presName="sibTrans" presStyleCnt="0"/>
      <dgm:spPr/>
    </dgm:pt>
    <dgm:pt modelId="{F3DB81D1-E3E7-406B-88C7-27279D013BE4}" type="pres">
      <dgm:prSet presAssocID="{F0846387-F694-46F8-954D-7768C51E2CB8}" presName="composite" presStyleCnt="0"/>
      <dgm:spPr/>
    </dgm:pt>
    <dgm:pt modelId="{DF219638-D0E9-4998-BA75-0951C0427B77}" type="pres">
      <dgm:prSet presAssocID="{F0846387-F694-46F8-954D-7768C51E2CB8}" presName="ParentText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62EC4-6FDF-4974-8BBE-EBBE14F8EC7C}" type="pres">
      <dgm:prSet presAssocID="{F0846387-F694-46F8-954D-7768C51E2CB8}" presName="Accent1" presStyleLbl="parChTrans1D1" presStyleIdx="4" presStyleCnt="8"/>
      <dgm:spPr/>
    </dgm:pt>
    <dgm:pt modelId="{03E1FA25-8E6F-4309-955D-584CC872B734}" type="pres">
      <dgm:prSet presAssocID="{F0846387-F694-46F8-954D-7768C51E2CB8}" presName="Image" presStyleLbl="alignImgPlac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4C33260-CD2B-477E-9CC7-31821D106E05}" type="pres">
      <dgm:prSet presAssocID="{1D96B3E2-6413-490A-8135-F3649B81548E}" presName="sibTrans" presStyleCnt="0"/>
      <dgm:spPr/>
    </dgm:pt>
    <dgm:pt modelId="{C1ECB241-B8DE-4AB5-ABB4-54D27D0C2A85}" type="pres">
      <dgm:prSet presAssocID="{BD815432-FF40-4350-9F6F-DCEC02AEA3CE}" presName="composite" presStyleCnt="0"/>
      <dgm:spPr/>
    </dgm:pt>
    <dgm:pt modelId="{3994942C-8787-43FE-9944-9D3580C7E16A}" type="pres">
      <dgm:prSet presAssocID="{BD815432-FF40-4350-9F6F-DCEC02AEA3CE}" presName="ParentText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8C22A-48F6-4931-91A2-B0AAA11CE237}" type="pres">
      <dgm:prSet presAssocID="{BD815432-FF40-4350-9F6F-DCEC02AEA3CE}" presName="Accent1" presStyleLbl="parChTrans1D1" presStyleIdx="5" presStyleCnt="8"/>
      <dgm:spPr/>
    </dgm:pt>
    <dgm:pt modelId="{6DBF82A8-1E46-4919-992B-0C164502BCF9}" type="pres">
      <dgm:prSet presAssocID="{BD815432-FF40-4350-9F6F-DCEC02AEA3CE}" presName="Image" presStyleLbl="alignImgPlace1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1A9D53D-D6A1-408F-8A2B-E275D9EC6A92}" type="pres">
      <dgm:prSet presAssocID="{EAFCBA77-B87D-45DE-A8EC-540B72E98AE9}" presName="sibTrans" presStyleCnt="0"/>
      <dgm:spPr/>
    </dgm:pt>
    <dgm:pt modelId="{E1CFEBEA-5263-42F1-8D67-1669A0E59330}" type="pres">
      <dgm:prSet presAssocID="{746CAC7F-35FA-420B-A324-929FC9D45A40}" presName="composite" presStyleCnt="0"/>
      <dgm:spPr/>
    </dgm:pt>
    <dgm:pt modelId="{9C1143C4-39AA-4CE2-98AE-6B3B21D17630}" type="pres">
      <dgm:prSet presAssocID="{746CAC7F-35FA-420B-A324-929FC9D45A40}" presName="ParentText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607A1-8C4B-4DC2-8161-BD9DA836B3CF}" type="pres">
      <dgm:prSet presAssocID="{746CAC7F-35FA-420B-A324-929FC9D45A40}" presName="Accent1" presStyleLbl="parChTrans1D1" presStyleIdx="6" presStyleCnt="8"/>
      <dgm:spPr/>
    </dgm:pt>
    <dgm:pt modelId="{6AE127A7-9819-45C5-97A0-FE58DDF2EAE9}" type="pres">
      <dgm:prSet presAssocID="{746CAC7F-35FA-420B-A324-929FC9D45A40}" presName="Image" presStyleLbl="alignImgPlace1" presStyleIdx="6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FD61F88-AFA6-43ED-9C2D-0E493F0A6B2E}" type="pres">
      <dgm:prSet presAssocID="{79F35E95-3656-40A3-9A42-A5E25D41D567}" presName="sibTrans" presStyleCnt="0"/>
      <dgm:spPr/>
    </dgm:pt>
    <dgm:pt modelId="{61E00836-F62F-4802-BBB2-7F1A01B10655}" type="pres">
      <dgm:prSet presAssocID="{B0DFDBB1-E868-4058-A443-1E77FB08F44A}" presName="composite" presStyleCnt="0"/>
      <dgm:spPr/>
    </dgm:pt>
    <dgm:pt modelId="{EC94FC43-CFBD-4C20-9DFA-F1355B40BB3E}" type="pres">
      <dgm:prSet presAssocID="{B0DFDBB1-E868-4058-A443-1E77FB08F44A}" presName="ParentText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6B632-23CC-44D5-851B-27B658B6A19C}" type="pres">
      <dgm:prSet presAssocID="{B0DFDBB1-E868-4058-A443-1E77FB08F44A}" presName="Accent1" presStyleLbl="parChTrans1D1" presStyleIdx="7" presStyleCnt="8"/>
      <dgm:spPr/>
    </dgm:pt>
    <dgm:pt modelId="{7F9104BA-C109-435D-9707-32DD6F4CC4C7}" type="pres">
      <dgm:prSet presAssocID="{B0DFDBB1-E868-4058-A443-1E77FB08F44A}" presName="Image" presStyleLbl="alignImgPlace1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257D29BE-0333-403C-99DA-8C95EFBA78D7}" type="presOf" srcId="{F0846387-F694-46F8-954D-7768C51E2CB8}" destId="{DF219638-D0E9-4998-BA75-0951C0427B77}" srcOrd="0" destOrd="0" presId="urn:microsoft.com/office/officeart/2011/layout/Picture Frame"/>
    <dgm:cxn modelId="{5CD6FB8C-79AB-4BCA-AFB2-BC0F3E4BBE76}" srcId="{05138224-2894-41D8-9B26-E52E73E24AEA}" destId="{BD815432-FF40-4350-9F6F-DCEC02AEA3CE}" srcOrd="5" destOrd="0" parTransId="{080ECD9A-F3D4-41CE-8E5B-24C1D55D7904}" sibTransId="{EAFCBA77-B87D-45DE-A8EC-540B72E98AE9}"/>
    <dgm:cxn modelId="{F6513CB1-5B9D-4882-BF73-2EECEC37CBE5}" type="presOf" srcId="{05138224-2894-41D8-9B26-E52E73E24AEA}" destId="{11A7D874-54ED-421C-AA7C-0A1E5E9811AF}" srcOrd="0" destOrd="0" presId="urn:microsoft.com/office/officeart/2011/layout/Picture Frame"/>
    <dgm:cxn modelId="{865C5BC6-00A4-4761-ACB3-3B8F40D8E6A9}" type="presOf" srcId="{BD815432-FF40-4350-9F6F-DCEC02AEA3CE}" destId="{3994942C-8787-43FE-9944-9D3580C7E16A}" srcOrd="0" destOrd="0" presId="urn:microsoft.com/office/officeart/2011/layout/Picture Frame"/>
    <dgm:cxn modelId="{C63CF647-19A2-43DA-9B7B-957DBC508460}" srcId="{05138224-2894-41D8-9B26-E52E73E24AEA}" destId="{DB50B889-2EB5-49F6-B7C0-94B16482428D}" srcOrd="2" destOrd="0" parTransId="{D0834A0F-EC6D-4748-B33D-EF0F645E0B7A}" sibTransId="{412C0455-D4D3-4C61-9AEE-5033AEEF8113}"/>
    <dgm:cxn modelId="{82BCDE7A-ED44-4271-9896-EC975C2667BB}" type="presOf" srcId="{0F9B1FE3-D2CB-4E9E-AB7A-706D04018CEC}" destId="{FE390712-E254-44B3-A0A1-2D3648E37CAB}" srcOrd="0" destOrd="0" presId="urn:microsoft.com/office/officeart/2011/layout/Picture Frame"/>
    <dgm:cxn modelId="{D4FA7D3E-F76E-4B70-9EE4-1B8559C4EBD8}" type="presOf" srcId="{746CAC7F-35FA-420B-A324-929FC9D45A40}" destId="{9C1143C4-39AA-4CE2-98AE-6B3B21D17630}" srcOrd="0" destOrd="0" presId="urn:microsoft.com/office/officeart/2011/layout/Picture Frame"/>
    <dgm:cxn modelId="{281FB7BD-A7A3-4DEF-9460-78BC3DC9AC24}" type="presOf" srcId="{B0DFDBB1-E868-4058-A443-1E77FB08F44A}" destId="{EC94FC43-CFBD-4C20-9DFA-F1355B40BB3E}" srcOrd="0" destOrd="0" presId="urn:microsoft.com/office/officeart/2011/layout/Picture Frame"/>
    <dgm:cxn modelId="{51373161-EAF5-4A7A-8E90-03D0162B3E42}" type="presOf" srcId="{DB50B889-2EB5-49F6-B7C0-94B16482428D}" destId="{59560C38-7D67-4F74-9400-5674D42571A9}" srcOrd="0" destOrd="0" presId="urn:microsoft.com/office/officeart/2011/layout/Picture Frame"/>
    <dgm:cxn modelId="{FF1362DB-1F8A-4E51-8995-59F3C21073F6}" srcId="{05138224-2894-41D8-9B26-E52E73E24AEA}" destId="{0F9B1FE3-D2CB-4E9E-AB7A-706D04018CEC}" srcOrd="0" destOrd="0" parTransId="{171656D3-CFBF-4F38-8AE8-7B81EB40B71E}" sibTransId="{C9778585-7998-442F-BA36-EE7036CA747A}"/>
    <dgm:cxn modelId="{2DDC1279-CF91-457C-BE3D-738B8F4714B9}" srcId="{05138224-2894-41D8-9B26-E52E73E24AEA}" destId="{0A184796-DFFF-4C2A-8045-4019B19E589E}" srcOrd="1" destOrd="0" parTransId="{A2283DC4-80F4-4D39-9701-84340FEFF8EE}" sibTransId="{1D26247B-97BE-415A-BB1D-76AF7599C981}"/>
    <dgm:cxn modelId="{556AC25A-DD9B-418B-B3D1-7AC3A01AFABE}" type="presOf" srcId="{EB694A95-9BD4-4A48-A078-0255C6021C8E}" destId="{96E0F081-A496-4664-A02A-3BA8F33D50AB}" srcOrd="0" destOrd="0" presId="urn:microsoft.com/office/officeart/2011/layout/Picture Frame"/>
    <dgm:cxn modelId="{8D501028-1391-444B-8FE2-B0A5833BA580}" srcId="{05138224-2894-41D8-9B26-E52E73E24AEA}" destId="{F0846387-F694-46F8-954D-7768C51E2CB8}" srcOrd="4" destOrd="0" parTransId="{0E7A8539-9074-4074-8DCA-AE53034CF8B6}" sibTransId="{1D96B3E2-6413-490A-8135-F3649B81548E}"/>
    <dgm:cxn modelId="{1D58CF95-049D-4C7C-9A78-FEB47DBAC40B}" type="presOf" srcId="{0A184796-DFFF-4C2A-8045-4019B19E589E}" destId="{0B68070A-6C19-4447-9CBC-8BD75C009DB8}" srcOrd="0" destOrd="0" presId="urn:microsoft.com/office/officeart/2011/layout/Picture Frame"/>
    <dgm:cxn modelId="{D3F05852-E8F7-4A4E-832A-2B0E8FFCC81B}" srcId="{05138224-2894-41D8-9B26-E52E73E24AEA}" destId="{EB694A95-9BD4-4A48-A078-0255C6021C8E}" srcOrd="3" destOrd="0" parTransId="{06F23F18-6AAF-4A69-8993-94477FFCE32A}" sibTransId="{4B561CC8-354E-4C6B-BC49-38BBDC145AF7}"/>
    <dgm:cxn modelId="{AA5A4A68-0C4E-4D56-9BC5-825A6FEFBD99}" srcId="{05138224-2894-41D8-9B26-E52E73E24AEA}" destId="{746CAC7F-35FA-420B-A324-929FC9D45A40}" srcOrd="6" destOrd="0" parTransId="{077B929E-54CA-403A-BFF5-969B4F976783}" sibTransId="{79F35E95-3656-40A3-9A42-A5E25D41D567}"/>
    <dgm:cxn modelId="{7C2C229F-15E2-44C9-B6EF-D9DDCADC5001}" srcId="{05138224-2894-41D8-9B26-E52E73E24AEA}" destId="{B0DFDBB1-E868-4058-A443-1E77FB08F44A}" srcOrd="7" destOrd="0" parTransId="{427E9E02-7C03-47A7-B212-2B13E1A7BC93}" sibTransId="{DDF17EFE-F966-4EEB-B6FD-138365152718}"/>
    <dgm:cxn modelId="{5DE1B3A9-3CF7-438E-A920-0BFFA947702D}" type="presParOf" srcId="{11A7D874-54ED-421C-AA7C-0A1E5E9811AF}" destId="{549A2748-3D39-47AE-A153-7227D54B5EB7}" srcOrd="0" destOrd="0" presId="urn:microsoft.com/office/officeart/2011/layout/Picture Frame"/>
    <dgm:cxn modelId="{4EEA0A14-CD51-4F99-971E-FA5226F4A4DE}" type="presParOf" srcId="{549A2748-3D39-47AE-A153-7227D54B5EB7}" destId="{FE390712-E254-44B3-A0A1-2D3648E37CAB}" srcOrd="0" destOrd="0" presId="urn:microsoft.com/office/officeart/2011/layout/Picture Frame"/>
    <dgm:cxn modelId="{9032EF55-B2F3-4015-9654-2AE7A10A0646}" type="presParOf" srcId="{549A2748-3D39-47AE-A153-7227D54B5EB7}" destId="{E70BEAB7-ECEE-4725-B2BF-6762E70CF56D}" srcOrd="1" destOrd="0" presId="urn:microsoft.com/office/officeart/2011/layout/Picture Frame"/>
    <dgm:cxn modelId="{0A92FAC7-1D60-4A81-BA9C-6B64D831CD11}" type="presParOf" srcId="{549A2748-3D39-47AE-A153-7227D54B5EB7}" destId="{6A910E9F-F52F-439C-BB95-82CC1FF2977F}" srcOrd="2" destOrd="0" presId="urn:microsoft.com/office/officeart/2011/layout/Picture Frame"/>
    <dgm:cxn modelId="{24626CD7-B191-488C-8E08-36496341DAAE}" type="presParOf" srcId="{11A7D874-54ED-421C-AA7C-0A1E5E9811AF}" destId="{07A9E75E-411C-4EB3-9076-235FC076F07D}" srcOrd="1" destOrd="0" presId="urn:microsoft.com/office/officeart/2011/layout/Picture Frame"/>
    <dgm:cxn modelId="{65A2CFC3-2E33-4BC3-A795-BF1EAE31D0CF}" type="presParOf" srcId="{11A7D874-54ED-421C-AA7C-0A1E5E9811AF}" destId="{5FDDE850-F4C3-411D-B5A0-917D3797D260}" srcOrd="2" destOrd="0" presId="urn:microsoft.com/office/officeart/2011/layout/Picture Frame"/>
    <dgm:cxn modelId="{DCCFC286-C28F-4169-A3A7-ADFDA42A6A55}" type="presParOf" srcId="{5FDDE850-F4C3-411D-B5A0-917D3797D260}" destId="{0B68070A-6C19-4447-9CBC-8BD75C009DB8}" srcOrd="0" destOrd="0" presId="urn:microsoft.com/office/officeart/2011/layout/Picture Frame"/>
    <dgm:cxn modelId="{4B9FD822-43F2-4B5F-ACCD-BA9BE7A4C1CE}" type="presParOf" srcId="{5FDDE850-F4C3-411D-B5A0-917D3797D260}" destId="{2BB434A6-E69E-4483-90CE-C785B002B27A}" srcOrd="1" destOrd="0" presId="urn:microsoft.com/office/officeart/2011/layout/Picture Frame"/>
    <dgm:cxn modelId="{B97802BD-B9B9-4155-953B-9339D6FC0807}" type="presParOf" srcId="{5FDDE850-F4C3-411D-B5A0-917D3797D260}" destId="{37EDD2DE-92C8-4E83-BBC3-F0DC08C1167E}" srcOrd="2" destOrd="0" presId="urn:microsoft.com/office/officeart/2011/layout/Picture Frame"/>
    <dgm:cxn modelId="{7C22726D-C486-4FF3-858C-AA21AF810515}" type="presParOf" srcId="{11A7D874-54ED-421C-AA7C-0A1E5E9811AF}" destId="{848D457B-EA4C-4AE1-880D-67FD9E0999D5}" srcOrd="3" destOrd="0" presId="urn:microsoft.com/office/officeart/2011/layout/Picture Frame"/>
    <dgm:cxn modelId="{DF0BD79D-0847-4B92-8D95-A146692956AB}" type="presParOf" srcId="{11A7D874-54ED-421C-AA7C-0A1E5E9811AF}" destId="{1B89FD8B-6822-42F7-88A1-25ED6B8BE43B}" srcOrd="4" destOrd="0" presId="urn:microsoft.com/office/officeart/2011/layout/Picture Frame"/>
    <dgm:cxn modelId="{5474F3E2-F3E8-4806-88AD-9D941E08D10B}" type="presParOf" srcId="{1B89FD8B-6822-42F7-88A1-25ED6B8BE43B}" destId="{59560C38-7D67-4F74-9400-5674D42571A9}" srcOrd="0" destOrd="0" presId="urn:microsoft.com/office/officeart/2011/layout/Picture Frame"/>
    <dgm:cxn modelId="{BB931112-C6A6-4264-9069-3212E070A107}" type="presParOf" srcId="{1B89FD8B-6822-42F7-88A1-25ED6B8BE43B}" destId="{411E4388-94ED-45A7-BAF1-340618A0F646}" srcOrd="1" destOrd="0" presId="urn:microsoft.com/office/officeart/2011/layout/Picture Frame"/>
    <dgm:cxn modelId="{74BEDDDC-0C38-4DF6-A9A2-9BBCBFA34702}" type="presParOf" srcId="{1B89FD8B-6822-42F7-88A1-25ED6B8BE43B}" destId="{9C150A65-3334-4752-8A79-2E609F02DCE1}" srcOrd="2" destOrd="0" presId="urn:microsoft.com/office/officeart/2011/layout/Picture Frame"/>
    <dgm:cxn modelId="{75322504-A79E-4637-AFF4-CF3B682A9505}" type="presParOf" srcId="{11A7D874-54ED-421C-AA7C-0A1E5E9811AF}" destId="{3A991F25-0F36-44A5-B1AA-D3BF31138988}" srcOrd="5" destOrd="0" presId="urn:microsoft.com/office/officeart/2011/layout/Picture Frame"/>
    <dgm:cxn modelId="{FAC32432-46EF-41DD-B8DD-65F044200300}" type="presParOf" srcId="{11A7D874-54ED-421C-AA7C-0A1E5E9811AF}" destId="{DCAEB12C-D7F6-4769-8085-0EF9E8BC502D}" srcOrd="6" destOrd="0" presId="urn:microsoft.com/office/officeart/2011/layout/Picture Frame"/>
    <dgm:cxn modelId="{72525F88-5651-400C-82B7-3C3D76E63440}" type="presParOf" srcId="{DCAEB12C-D7F6-4769-8085-0EF9E8BC502D}" destId="{96E0F081-A496-4664-A02A-3BA8F33D50AB}" srcOrd="0" destOrd="0" presId="urn:microsoft.com/office/officeart/2011/layout/Picture Frame"/>
    <dgm:cxn modelId="{96FD1C19-F4C7-4FD9-A6FC-7CD080E2D237}" type="presParOf" srcId="{DCAEB12C-D7F6-4769-8085-0EF9E8BC502D}" destId="{360A4CC7-1C66-4E54-AF0B-38585B972D3E}" srcOrd="1" destOrd="0" presId="urn:microsoft.com/office/officeart/2011/layout/Picture Frame"/>
    <dgm:cxn modelId="{724839EF-A596-49F3-9B77-3B79AE7C35B8}" type="presParOf" srcId="{DCAEB12C-D7F6-4769-8085-0EF9E8BC502D}" destId="{8B669F82-FC31-4A3D-B6AB-D9EABF947514}" srcOrd="2" destOrd="0" presId="urn:microsoft.com/office/officeart/2011/layout/Picture Frame"/>
    <dgm:cxn modelId="{EBBC070B-21C3-4698-A18A-F94DAFE4503C}" type="presParOf" srcId="{11A7D874-54ED-421C-AA7C-0A1E5E9811AF}" destId="{E5BA0186-852F-423E-9212-F75BA3E1CEE5}" srcOrd="7" destOrd="0" presId="urn:microsoft.com/office/officeart/2011/layout/Picture Frame"/>
    <dgm:cxn modelId="{638B7120-6046-4C1A-976D-74D8BAA6CB2E}" type="presParOf" srcId="{11A7D874-54ED-421C-AA7C-0A1E5E9811AF}" destId="{F3DB81D1-E3E7-406B-88C7-27279D013BE4}" srcOrd="8" destOrd="0" presId="urn:microsoft.com/office/officeart/2011/layout/Picture Frame"/>
    <dgm:cxn modelId="{16284530-09BB-4447-B427-1CF191016B08}" type="presParOf" srcId="{F3DB81D1-E3E7-406B-88C7-27279D013BE4}" destId="{DF219638-D0E9-4998-BA75-0951C0427B77}" srcOrd="0" destOrd="0" presId="urn:microsoft.com/office/officeart/2011/layout/Picture Frame"/>
    <dgm:cxn modelId="{B18F5169-ECA8-4671-B8AB-6C3AF4B7F4C7}" type="presParOf" srcId="{F3DB81D1-E3E7-406B-88C7-27279D013BE4}" destId="{28862EC4-6FDF-4974-8BBE-EBBE14F8EC7C}" srcOrd="1" destOrd="0" presId="urn:microsoft.com/office/officeart/2011/layout/Picture Frame"/>
    <dgm:cxn modelId="{7F8D0A0E-B600-4674-A953-2972D3AD6757}" type="presParOf" srcId="{F3DB81D1-E3E7-406B-88C7-27279D013BE4}" destId="{03E1FA25-8E6F-4309-955D-584CC872B734}" srcOrd="2" destOrd="0" presId="urn:microsoft.com/office/officeart/2011/layout/Picture Frame"/>
    <dgm:cxn modelId="{D4357C0C-22F9-4C2C-9505-B16E54FEF1A2}" type="presParOf" srcId="{11A7D874-54ED-421C-AA7C-0A1E5E9811AF}" destId="{94C33260-CD2B-477E-9CC7-31821D106E05}" srcOrd="9" destOrd="0" presId="urn:microsoft.com/office/officeart/2011/layout/Picture Frame"/>
    <dgm:cxn modelId="{17AE6F80-E5A2-475A-A408-470D9904DC17}" type="presParOf" srcId="{11A7D874-54ED-421C-AA7C-0A1E5E9811AF}" destId="{C1ECB241-B8DE-4AB5-ABB4-54D27D0C2A85}" srcOrd="10" destOrd="0" presId="urn:microsoft.com/office/officeart/2011/layout/Picture Frame"/>
    <dgm:cxn modelId="{6A70D77F-D4AA-4640-8F71-9161F4F8DB70}" type="presParOf" srcId="{C1ECB241-B8DE-4AB5-ABB4-54D27D0C2A85}" destId="{3994942C-8787-43FE-9944-9D3580C7E16A}" srcOrd="0" destOrd="0" presId="urn:microsoft.com/office/officeart/2011/layout/Picture Frame"/>
    <dgm:cxn modelId="{E5DB86F8-C689-4A6E-8398-0A4CCBC1240D}" type="presParOf" srcId="{C1ECB241-B8DE-4AB5-ABB4-54D27D0C2A85}" destId="{9958C22A-48F6-4931-91A2-B0AAA11CE237}" srcOrd="1" destOrd="0" presId="urn:microsoft.com/office/officeart/2011/layout/Picture Frame"/>
    <dgm:cxn modelId="{6B094875-FD74-4478-A6C1-0ECB5AB664B6}" type="presParOf" srcId="{C1ECB241-B8DE-4AB5-ABB4-54D27D0C2A85}" destId="{6DBF82A8-1E46-4919-992B-0C164502BCF9}" srcOrd="2" destOrd="0" presId="urn:microsoft.com/office/officeart/2011/layout/Picture Frame"/>
    <dgm:cxn modelId="{388A67DD-9256-44A1-B849-F181CBF48F2E}" type="presParOf" srcId="{11A7D874-54ED-421C-AA7C-0A1E5E9811AF}" destId="{91A9D53D-D6A1-408F-8A2B-E275D9EC6A92}" srcOrd="11" destOrd="0" presId="urn:microsoft.com/office/officeart/2011/layout/Picture Frame"/>
    <dgm:cxn modelId="{3BABEBBC-7470-4A6C-800F-4AB5BCCE60D2}" type="presParOf" srcId="{11A7D874-54ED-421C-AA7C-0A1E5E9811AF}" destId="{E1CFEBEA-5263-42F1-8D67-1669A0E59330}" srcOrd="12" destOrd="0" presId="urn:microsoft.com/office/officeart/2011/layout/Picture Frame"/>
    <dgm:cxn modelId="{62371D80-DD1E-4717-A02F-E38269CCBE64}" type="presParOf" srcId="{E1CFEBEA-5263-42F1-8D67-1669A0E59330}" destId="{9C1143C4-39AA-4CE2-98AE-6B3B21D17630}" srcOrd="0" destOrd="0" presId="urn:microsoft.com/office/officeart/2011/layout/Picture Frame"/>
    <dgm:cxn modelId="{668582D3-0413-48B2-91A4-B565870066FB}" type="presParOf" srcId="{E1CFEBEA-5263-42F1-8D67-1669A0E59330}" destId="{ACA607A1-8C4B-4DC2-8161-BD9DA836B3CF}" srcOrd="1" destOrd="0" presId="urn:microsoft.com/office/officeart/2011/layout/Picture Frame"/>
    <dgm:cxn modelId="{0D47BE00-2F9F-4BDF-AE79-626235AA9AAE}" type="presParOf" srcId="{E1CFEBEA-5263-42F1-8D67-1669A0E59330}" destId="{6AE127A7-9819-45C5-97A0-FE58DDF2EAE9}" srcOrd="2" destOrd="0" presId="urn:microsoft.com/office/officeart/2011/layout/Picture Frame"/>
    <dgm:cxn modelId="{522932B8-5A59-470F-AD4B-4F0CAF018E9C}" type="presParOf" srcId="{11A7D874-54ED-421C-AA7C-0A1E5E9811AF}" destId="{DFD61F88-AFA6-43ED-9C2D-0E493F0A6B2E}" srcOrd="13" destOrd="0" presId="urn:microsoft.com/office/officeart/2011/layout/Picture Frame"/>
    <dgm:cxn modelId="{31EBD60A-0EAE-4145-B23B-8AF86FFA58BF}" type="presParOf" srcId="{11A7D874-54ED-421C-AA7C-0A1E5E9811AF}" destId="{61E00836-F62F-4802-BBB2-7F1A01B10655}" srcOrd="14" destOrd="0" presId="urn:microsoft.com/office/officeart/2011/layout/Picture Frame"/>
    <dgm:cxn modelId="{F489A391-B565-406F-B5DF-1B20845FA95D}" type="presParOf" srcId="{61E00836-F62F-4802-BBB2-7F1A01B10655}" destId="{EC94FC43-CFBD-4C20-9DFA-F1355B40BB3E}" srcOrd="0" destOrd="0" presId="urn:microsoft.com/office/officeart/2011/layout/Picture Frame"/>
    <dgm:cxn modelId="{EA006B74-68B2-45CB-AB51-22DCA502D6A4}" type="presParOf" srcId="{61E00836-F62F-4802-BBB2-7F1A01B10655}" destId="{B056B632-23CC-44D5-851B-27B658B6A19C}" srcOrd="1" destOrd="0" presId="urn:microsoft.com/office/officeart/2011/layout/Picture Frame"/>
    <dgm:cxn modelId="{B696CE3B-2095-46EC-9F82-0B9E15634D2B}" type="presParOf" srcId="{61E00836-F62F-4802-BBB2-7F1A01B10655}" destId="{7F9104BA-C109-435D-9707-32DD6F4CC4C7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E08EA-7744-442A-82FE-1171A135E2D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F1E41-A41F-4DEA-93F8-18AE625C8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4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 smtClean="0"/>
              <a:t>დღემდე არსებული ცილების ტრადიციული კლასიფიკაცია ემყარება სხვადასხვა პრინციპებს. [</a:t>
            </a:r>
            <a:r>
              <a:rPr lang="en-US" dirty="0" smtClean="0"/>
              <a:t>remark each points</a:t>
            </a:r>
            <a:r>
              <a:rPr lang="ka-GE" dirty="0" smtClean="0"/>
              <a:t>]</a:t>
            </a:r>
            <a:r>
              <a:rPr lang="en-US" dirty="0" smtClean="0"/>
              <a:t>.</a:t>
            </a:r>
            <a:r>
              <a:rPr lang="ka-GE" dirty="0" smtClean="0"/>
              <a:t> ასე მაგალითად ცილების კლასიფიკაცია შეიძლება მოვახდინოთ მათი ფუნქციების გათვალისწინებით</a:t>
            </a:r>
            <a:r>
              <a:rPr lang="en-US" dirty="0" smtClean="0"/>
              <a:t>. </a:t>
            </a:r>
            <a:r>
              <a:rPr lang="ka-GE" baseline="0" dirty="0" smtClean="0"/>
              <a:t>(</a:t>
            </a:r>
            <a:r>
              <a:rPr lang="en-US" dirty="0" smtClean="0"/>
              <a:t>↵</a:t>
            </a:r>
            <a:r>
              <a:rPr lang="ka-GE" dirty="0" smtClean="0"/>
              <a:t>) ცილები,</a:t>
            </a:r>
            <a:r>
              <a:rPr lang="ka-GE" baseline="0" dirty="0" smtClean="0"/>
              <a:t> რომლბიც აკატალიზებენ ქიმიურ რეაქციებს უჯრედში (ფერმენტები) იყოფიან კლასებად (</a:t>
            </a:r>
            <a:r>
              <a:rPr lang="en-US" dirty="0" smtClean="0"/>
              <a:t>↵</a:t>
            </a:r>
            <a:r>
              <a:rPr lang="ka-GE" dirty="0" smtClean="0"/>
              <a:t>)</a:t>
            </a:r>
            <a:r>
              <a:rPr lang="en-US" dirty="0" smtClean="0"/>
              <a:t> </a:t>
            </a:r>
            <a:r>
              <a:rPr lang="en-US" baseline="0" dirty="0" smtClean="0"/>
              <a:t>[remark 1st 1,2 </a:t>
            </a:r>
            <a:r>
              <a:rPr lang="en-US" baseline="0" dirty="0" err="1" smtClean="0"/>
              <a:t>subpoints</a:t>
            </a:r>
            <a:r>
              <a:rPr lang="en-US" baseline="0" dirty="0" smtClean="0"/>
              <a:t> ] </a:t>
            </a:r>
            <a:r>
              <a:rPr lang="ka-GE" baseline="0" dirty="0" smtClean="0"/>
              <a:t>მათი მოქმედების მექანიზმისა და სუბსტრატის ბუნების გათვალისწინებით</a:t>
            </a:r>
            <a:r>
              <a:rPr lang="en-US" baseline="0" dirty="0" smtClean="0"/>
              <a:t>. [2</a:t>
            </a:r>
            <a:r>
              <a:rPr lang="en-US" baseline="30000" dirty="0" smtClean="0"/>
              <a:t>nd</a:t>
            </a:r>
            <a:r>
              <a:rPr lang="en-US" baseline="0" dirty="0" smtClean="0"/>
              <a:t> point] </a:t>
            </a:r>
            <a:r>
              <a:rPr lang="ka-GE" baseline="0" dirty="0" smtClean="0"/>
              <a:t>მაგრამ ცილების ცენტრალურ როლთან ერთად ფუნქციურ კლასიფიკაციაში არანაკლებ მნიშვნელოვანია ზოგიერთი ინდივიდუალური ცილების მნიშვნელობა ორგანიმში. მაგ. (</a:t>
            </a:r>
            <a:r>
              <a:rPr lang="en-US" dirty="0" smtClean="0"/>
              <a:t>↵</a:t>
            </a:r>
            <a:r>
              <a:rPr lang="ka-GE" dirty="0" smtClean="0"/>
              <a:t>)</a:t>
            </a:r>
            <a:r>
              <a:rPr lang="ka-GE" baseline="0" dirty="0" smtClean="0"/>
              <a:t>: ინსულინის ნაკლებობა იწვევს დიაბეტს; ანტისხეულების გარეშე ორგანიზმი დაუცველია ინფექციებისაგან; ჰემოგლობინის გარეშე შეუძლებელია სუნთქვითი პროცესები და სხვა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F1E41-A41F-4DEA-93F8-18AE625C8D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42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 smtClean="0"/>
              <a:t>კლასიფიკაციის მეორე მიდგომა ემყარება ცილების განსხვავებას მესამეულ სტრუქტურაში (კონფორმაციას). აქ ასხვავებენ 2 ჯგუფს: </a:t>
            </a:r>
            <a:r>
              <a:rPr lang="ka-GE" baseline="0" dirty="0" smtClean="0"/>
              <a:t>(</a:t>
            </a:r>
            <a:r>
              <a:rPr lang="en-US" dirty="0" smtClean="0"/>
              <a:t>↵</a:t>
            </a:r>
            <a:r>
              <a:rPr lang="ka-GE" dirty="0" smtClean="0"/>
              <a:t>) ფიბრიური და გლობულური კონფორმაციები. ფიბრილური ცილის მოლეკულას ძლიერ გაწელილი (ბოჭკო) ფორმა აქვს. ასეთ მოლეკულებს აქვთ დიდი ზომა და შეიცავენ ორ ან მეტ პოლიპეპტიდურ ჯაჭვს.</a:t>
            </a:r>
            <a:r>
              <a:rPr lang="en-US" baseline="0" dirty="0" smtClean="0"/>
              <a:t> </a:t>
            </a:r>
            <a:r>
              <a:rPr lang="ka-GE" dirty="0" smtClean="0"/>
              <a:t>გლობულური ცილები ისეთი წარმონაქმნებია, სადაც პოლიპეპტიდურ ჯაჭვები სფეროსებურადაა დახვეული და გააჩნიათ სფეროს ან ელიფსოიდის ფორმა. შედარებისთვის გლობულური ცილები ზოგადად უფრო მრავალრიცხოვანია. </a:t>
            </a:r>
            <a:r>
              <a:rPr lang="ka-GE" baseline="0" dirty="0" smtClean="0"/>
              <a:t>(</a:t>
            </a:r>
            <a:r>
              <a:rPr lang="en-US" dirty="0" smtClean="0"/>
              <a:t>↵</a:t>
            </a:r>
            <a:r>
              <a:rPr lang="ka-GE" dirty="0" smtClean="0"/>
              <a:t>) [</a:t>
            </a:r>
            <a:r>
              <a:rPr lang="en-US" dirty="0" smtClean="0"/>
              <a:t>sublevels requires reading</a:t>
            </a:r>
            <a:r>
              <a:rPr lang="ka-GE" dirty="0" smtClean="0"/>
              <a:t>]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F1E41-A41F-4DEA-93F8-18AE625C8D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8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 smtClean="0"/>
              <a:t>ყველაფერთან ერთად საჭიროა აღინიშნოს ცილების რაციონალური დაყოფა, მხედველობაში ღებულობენ მათ სტრუქტურულ შენებას, ფიიკო–ქიმიურ თვისებებს, ლოკალიზაციას ორგანიზმში და მათ ყოფენ ორ დიდ ჯგუფად: </a:t>
            </a:r>
            <a:r>
              <a:rPr lang="ka-GE" baseline="0" dirty="0" smtClean="0"/>
              <a:t>(</a:t>
            </a:r>
            <a:r>
              <a:rPr lang="en-US" dirty="0" smtClean="0"/>
              <a:t>↵</a:t>
            </a:r>
            <a:r>
              <a:rPr lang="ka-GE" dirty="0" smtClean="0"/>
              <a:t>) მარტივი (არაკონიუგირებული) და რთულ (კონიუგირებულ) ცილებად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F1E41-A41F-4DEA-93F8-18AE625C8D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59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dirty="0" smtClean="0"/>
              <a:t>ახლა რას ნიშნავს თითოეული. მარტივი</a:t>
            </a:r>
            <a:r>
              <a:rPr lang="ka-GE" baseline="0" dirty="0" smtClean="0"/>
              <a:t> ცილები (</a:t>
            </a:r>
            <a:r>
              <a:rPr lang="en-US" dirty="0" smtClean="0"/>
              <a:t>↵</a:t>
            </a:r>
            <a:r>
              <a:rPr lang="ka-GE" dirty="0" smtClean="0"/>
              <a:t>)</a:t>
            </a:r>
            <a:r>
              <a:rPr lang="ka-G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a-GE" dirty="0" smtClean="0"/>
              <a:t>ცილები, რომლებიც ჰიდროლიზის შედეგად იძლევიან მხოლოდ ამინომჟავებს. </a:t>
            </a:r>
            <a:r>
              <a:rPr lang="ka-GE" baseline="0" dirty="0" smtClean="0"/>
              <a:t>(</a:t>
            </a:r>
            <a:r>
              <a:rPr lang="en-US" dirty="0" smtClean="0"/>
              <a:t>↵</a:t>
            </a:r>
            <a:r>
              <a:rPr lang="ka-GE" dirty="0" smtClean="0"/>
              <a:t>)</a:t>
            </a:r>
            <a:r>
              <a:rPr lang="ka-G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ისინი თავის მხრივ იყოფიან შემდეგ ჯგუფებად, როგორებიცაა: პროტამინები; ჰისტონები; ალბუმინები და ა.შ.</a:t>
            </a:r>
            <a:endParaRPr lang="ka-G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F1E41-A41F-4DEA-93F8-18AE625C8D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8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 smtClean="0"/>
              <a:t>რთული (კონიუგირებული) ცილები ორკომპონენტიანებს მიეკუთვნებიან, </a:t>
            </a:r>
            <a:r>
              <a:rPr lang="ka-GE" baseline="0" dirty="0" smtClean="0"/>
              <a:t>(</a:t>
            </a:r>
            <a:r>
              <a:rPr lang="en-US" dirty="0" smtClean="0"/>
              <a:t>↵</a:t>
            </a:r>
            <a:r>
              <a:rPr lang="ka-GE" dirty="0" smtClean="0"/>
              <a:t>) რომლებიც შედგებიან მარტივი ცილისა და არაცილოვანი კომპონენტისაგან. არაცილოვან კომპონენტს პროსთეტული ჯგუფი ეწოდება. </a:t>
            </a:r>
            <a:r>
              <a:rPr lang="ka-GE" baseline="0" dirty="0" smtClean="0"/>
              <a:t>(</a:t>
            </a:r>
            <a:r>
              <a:rPr lang="en-US" dirty="0" smtClean="0"/>
              <a:t>↵</a:t>
            </a:r>
            <a:r>
              <a:rPr lang="ka-GE" dirty="0" smtClean="0"/>
              <a:t>)</a:t>
            </a:r>
            <a:r>
              <a:rPr lang="ka-G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მათ წარმოადგენენ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F1E41-A41F-4DEA-93F8-18AE625C8D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35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baseline="0" dirty="0" smtClean="0"/>
              <a:t>(</a:t>
            </a:r>
            <a:r>
              <a:rPr lang="en-US" dirty="0" smtClean="0"/>
              <a:t>↵</a:t>
            </a:r>
            <a:r>
              <a:rPr lang="ka-GE" dirty="0" smtClean="0"/>
              <a:t>) მარტივი ცილებიდან აღსანიშნავია სისხლის პლაზმის მთავარი ცილები - ალბუმინები და გლობულინები. სისხლის შრატის გარდა ამ ცილებს უხვად შეიცავს კვერცხის ცილა, რძე, კუნთოვანი ქსოვილი და სხვა. </a:t>
            </a:r>
            <a:r>
              <a:rPr lang="ka-GE" baseline="0" dirty="0" smtClean="0"/>
              <a:t>(</a:t>
            </a:r>
            <a:r>
              <a:rPr lang="en-US" dirty="0" smtClean="0"/>
              <a:t>↵</a:t>
            </a:r>
            <a:r>
              <a:rPr lang="ka-GE" dirty="0" smtClean="0"/>
              <a:t>) კონფორმაციის მიხედვით ორივე ეს ცილა</a:t>
            </a:r>
            <a:r>
              <a:rPr lang="ka-GE" baseline="0" dirty="0" smtClean="0"/>
              <a:t> გლობულურს მიეკუთვნება, მაგრამ ხსნადობით ერთმანეთისაგან განსხვავდებიან. (</a:t>
            </a:r>
            <a:r>
              <a:rPr lang="en-US" dirty="0" smtClean="0"/>
              <a:t>↵</a:t>
            </a:r>
            <a:r>
              <a:rPr lang="ka-GE" dirty="0" smtClean="0"/>
              <a:t>) </a:t>
            </a:r>
            <a:r>
              <a:rPr lang="ka-GE" baseline="0" dirty="0" smtClean="0"/>
              <a:t>ალბუმინები - იხსნებიან გამოხდილ წყალში, ხოლო გლობულინები ნაკლებად. ამ ორი გვარი ცილის განსხვავება წყალში ხსნადობის მიხედვით ფართოდ გამოიყენება მედიცინაში მათი განცალკევებისა და რაოდენობითი განსაზღვრისათვის.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F1E41-A41F-4DEA-93F8-18AE625C8D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56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dirty="0" smtClean="0"/>
              <a:t>რთული ცილებიდან შედარებით კარგად შესწავლილია</a:t>
            </a:r>
            <a:r>
              <a:rPr lang="ka-GE" baseline="0" dirty="0" smtClean="0"/>
              <a:t> ქრომოპროტეინები და ნუკლეოპროტეინები. (</a:t>
            </a:r>
            <a:r>
              <a:rPr lang="en-US" dirty="0" smtClean="0"/>
              <a:t>↵</a:t>
            </a:r>
            <a:r>
              <a:rPr lang="ka-GE" dirty="0" smtClean="0"/>
              <a:t>)</a:t>
            </a:r>
            <a:r>
              <a:rPr lang="en-US" dirty="0" smtClean="0"/>
              <a:t> </a:t>
            </a:r>
            <a:r>
              <a:rPr lang="ka-GE" dirty="0" err="1" smtClean="0"/>
              <a:t>ქრომოპროტეინებს</a:t>
            </a:r>
            <a:r>
              <a:rPr lang="ka-GE" dirty="0" smtClean="0"/>
              <a:t> მიეკუთვნება საკმაოდ დიდი ჯგუფი </a:t>
            </a:r>
            <a:r>
              <a:rPr lang="ka-GE" dirty="0" err="1" smtClean="0"/>
              <a:t>ნივთერებებისა</a:t>
            </a:r>
            <a:r>
              <a:rPr lang="ka-GE" dirty="0" smtClean="0"/>
              <a:t>,</a:t>
            </a:r>
            <a:r>
              <a:rPr lang="ka-GE" baseline="0" dirty="0" smtClean="0"/>
              <a:t> რომლებიც შეიცავენ მარტივ ცილას და მასთან დაკავშირებულ პიგმენტებს (</a:t>
            </a:r>
            <a:r>
              <a:rPr lang="ka-GE" baseline="0" dirty="0" err="1" smtClean="0"/>
              <a:t>ბერძ</a:t>
            </a:r>
            <a:r>
              <a:rPr lang="ka-GE" baseline="0" dirty="0" smtClean="0"/>
              <a:t>. სიტყვიდან </a:t>
            </a:r>
            <a:r>
              <a:rPr lang="en-US" baseline="0" dirty="0" smtClean="0"/>
              <a:t>Chroma - </a:t>
            </a:r>
            <a:r>
              <a:rPr lang="ka-GE" baseline="0" dirty="0" smtClean="0"/>
              <a:t>საღებავი). (</a:t>
            </a:r>
            <a:r>
              <a:rPr lang="en-US" dirty="0" smtClean="0"/>
              <a:t>↵</a:t>
            </a:r>
            <a:r>
              <a:rPr lang="ka-GE" dirty="0" smtClean="0"/>
              <a:t>) </a:t>
            </a:r>
            <a:r>
              <a:rPr lang="ka-GE" baseline="0" dirty="0" smtClean="0"/>
              <a:t>ქრომოპროტეინები პროსთეტიული ჯგუფის შემცველობის მიხედვით იყოფიან სამ ჯგუფად: 1. ჰემის (რკინის) შემცველი </a:t>
            </a:r>
            <a:r>
              <a:rPr lang="ka-GE" baseline="0" dirty="0" err="1" smtClean="0"/>
              <a:t>ქრომოპროტეინები</a:t>
            </a:r>
            <a:r>
              <a:rPr lang="ka-GE" baseline="0" dirty="0" smtClean="0"/>
              <a:t>; 2. მაგნიუმის შემცველი </a:t>
            </a:r>
            <a:r>
              <a:rPr lang="ka-GE" baseline="0" dirty="0" err="1" smtClean="0"/>
              <a:t>ქრომოპროტეინები</a:t>
            </a:r>
            <a:r>
              <a:rPr lang="ka-GE" baseline="0" dirty="0" smtClean="0"/>
              <a:t>; 3. </a:t>
            </a:r>
            <a:r>
              <a:rPr lang="ka-GE" baseline="0" dirty="0" err="1" smtClean="0"/>
              <a:t>იზოალოქსაზინის</a:t>
            </a:r>
            <a:r>
              <a:rPr lang="ka-GE" baseline="0" dirty="0" smtClean="0"/>
              <a:t> ნაწარმები. </a:t>
            </a:r>
            <a:r>
              <a:rPr lang="ka-GE" baseline="0" dirty="0" err="1" smtClean="0"/>
              <a:t>ქრომოპროტეინების</a:t>
            </a:r>
            <a:r>
              <a:rPr lang="ka-GE" baseline="0" dirty="0" smtClean="0"/>
              <a:t> როლი ცოცხალ ორგანიზმში განსაკუთრებით მნიშვნელოვანია, ისინი მონაწილეობენ ისეთ სასიცოცხლო პროცესებში, როგორიცაა ფოტოსინთეზი, სუნთქვა, ჟანგბადის ტრანსპორტი, უჯრედებში ჟანგვა-აღდგენითი პროცესები. </a:t>
            </a:r>
            <a:r>
              <a:rPr lang="ka-GE" baseline="0" dirty="0" err="1" smtClean="0"/>
              <a:t>იზოალოქსაზინს</a:t>
            </a:r>
            <a:r>
              <a:rPr lang="ka-GE" baseline="0" dirty="0" smtClean="0"/>
              <a:t> ასევე ეწოდება </a:t>
            </a:r>
            <a:r>
              <a:rPr lang="ka-GE" baseline="0" dirty="0" err="1" smtClean="0"/>
              <a:t>ფლავორპტეინი</a:t>
            </a:r>
            <a:r>
              <a:rPr lang="ka-GE" baseline="0" dirty="0" smtClean="0"/>
              <a:t> - მონაწილეობენ, როგორც ჟანგვა-აღდგენითი ფერმენტები.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F1E41-A41F-4DEA-93F8-18AE625C8D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04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dirty="0" smtClean="0"/>
              <a:t>ჰემოგლობინი ერითროციტებში შემავალი, ყველაზე უფრო მნიშვნელოვანი ქრომოპროტეინია, რომელიც ასრულებს სისხლის სუნთქვით ფუნქციას - გადააქვს აირები ფილტვებიდან ქსოვილებში და პირიქით.</a:t>
            </a:r>
            <a:r>
              <a:rPr lang="ka-GE" baseline="0" dirty="0" smtClean="0"/>
              <a:t> (</a:t>
            </a:r>
            <a:r>
              <a:rPr lang="en-US" dirty="0" smtClean="0"/>
              <a:t>↵</a:t>
            </a:r>
            <a:r>
              <a:rPr lang="ka-GE" dirty="0" smtClean="0"/>
              <a:t>) ის შედგება პროსთეტიული ჯგუფის შემისაგან და ცილა-გლობინისა.</a:t>
            </a:r>
            <a:r>
              <a:rPr lang="ka-GE" baseline="0" dirty="0" smtClean="0"/>
              <a:t> ყველა სახის ჰემოგლობინში ჰემის ქიმიური აღნაგობა ერთნაირია, ხოლო გლობინი განსხვავებულია. (</a:t>
            </a:r>
            <a:r>
              <a:rPr lang="en-US" dirty="0" smtClean="0"/>
              <a:t>↵</a:t>
            </a:r>
            <a:r>
              <a:rPr lang="ka-GE" dirty="0" smtClean="0"/>
              <a:t>) ჰემოგლობინის</a:t>
            </a:r>
            <a:r>
              <a:rPr lang="ka-GE" baseline="0" dirty="0" smtClean="0"/>
              <a:t> მოლეკულური მასაა 64 500, რომელიც 4 სუბერთეულისაგან (ჯაჭვი) შედგება. მეოთხეული სტრუქტურის ფორმირებაში </a:t>
            </a:r>
            <a:r>
              <a:rPr lang="ka-GE" baseline="0" dirty="0" err="1" smtClean="0"/>
              <a:t>სუბერთეულებს</a:t>
            </a:r>
            <a:r>
              <a:rPr lang="ka-GE" baseline="0" dirty="0" smtClean="0"/>
              <a:t> შორის კავშირი მყარდება წყალბადური ბმებით და სხვა </a:t>
            </a:r>
            <a:r>
              <a:rPr lang="ka-GE" baseline="0" dirty="0" err="1" smtClean="0"/>
              <a:t>ელექტროსტატიკური</a:t>
            </a:r>
            <a:r>
              <a:rPr lang="ka-GE" baseline="0" dirty="0" smtClean="0"/>
              <a:t> მიზიდულობის ძალებით. ჰემოგლობინში ოთხი </a:t>
            </a:r>
            <a:r>
              <a:rPr lang="ka-GE" baseline="0" dirty="0" err="1" smtClean="0"/>
              <a:t>პოლიპეპტიდური</a:t>
            </a:r>
            <a:r>
              <a:rPr lang="ka-GE" baseline="0" dirty="0" smtClean="0"/>
              <a:t> ჯაჭვია. აქედან ორი იდენტური </a:t>
            </a:r>
            <a:r>
              <a:rPr lang="el-GR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ka-G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ჯაჭვია (თითოეულში 141 </a:t>
            </a:r>
            <a:r>
              <a:rPr lang="ka-GE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ამინომჟავური</a:t>
            </a:r>
            <a:r>
              <a:rPr lang="ka-G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ნაშთი) და ორი იდენტური </a:t>
            </a:r>
            <a:r>
              <a:rPr lang="el-GR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ka-G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-ჯაჭვი (თითოეულში 146 ამინომჟავური ნაშთი).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F1E41-A41F-4DEA-93F8-18AE625C8D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0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FF85-4443-4779-B22B-6FAC9BF4980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1A8C-EB09-47FA-838F-2CF28595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FF85-4443-4779-B22B-6FAC9BF4980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1A8C-EB09-47FA-838F-2CF28595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FF85-4443-4779-B22B-6FAC9BF4980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1A8C-EB09-47FA-838F-2CF28595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7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FF85-4443-4779-B22B-6FAC9BF4980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1A8C-EB09-47FA-838F-2CF28595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68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FF85-4443-4779-B22B-6FAC9BF4980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1A8C-EB09-47FA-838F-2CF28595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14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FF85-4443-4779-B22B-6FAC9BF4980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1A8C-EB09-47FA-838F-2CF28595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7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4/7/2020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08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4/7/2020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53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4/7/2020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37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4/7/2020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01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4/7/2020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1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FF85-4443-4779-B22B-6FAC9BF4980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1A8C-EB09-47FA-838F-2CF28595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34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4/7/2020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35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4/7/2020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17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4/7/2020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16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4/7/2020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43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4/7/2020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28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4/7/2020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22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4/7/2020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43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4/7/2020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93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4/7/2020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6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FF85-4443-4779-B22B-6FAC9BF4980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1A8C-EB09-47FA-838F-2CF28595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1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FF85-4443-4779-B22B-6FAC9BF4980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1A8C-EB09-47FA-838F-2CF28595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FF85-4443-4779-B22B-6FAC9BF4980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1A8C-EB09-47FA-838F-2CF28595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5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FF85-4443-4779-B22B-6FAC9BF4980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1A8C-EB09-47FA-838F-2CF28595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FF85-4443-4779-B22B-6FAC9BF4980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1A8C-EB09-47FA-838F-2CF28595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6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FF85-4443-4779-B22B-6FAC9BF4980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1A8C-EB09-47FA-838F-2CF28595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1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2230FF85-4443-4779-B22B-6FAC9BF4980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60761A8C-EB09-47FA-838F-2CF28595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230FF85-4443-4779-B22B-6FAC9BF4980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0761A8C-EB09-47FA-838F-2CF28595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65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4/7/2020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83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184" y="1888750"/>
            <a:ext cx="6328196" cy="1914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090" y="5124474"/>
            <a:ext cx="10156816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7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0"/>
            <a:ext cx="10571998" cy="970450"/>
          </a:xfrm>
        </p:spPr>
        <p:txBody>
          <a:bodyPr/>
          <a:lstStyle/>
          <a:p>
            <a:pPr algn="ctr"/>
            <a:r>
              <a:rPr lang="ka-GE" dirty="0" smtClean="0">
                <a:latin typeface="BPG ExtraSquare Mtavruli" panose="02060504020202060204" pitchFamily="18" charset="0"/>
              </a:rPr>
              <a:t>ცილების კლასიფიკაცია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2595" y="1186370"/>
            <a:ext cx="2918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84163"/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</a:t>
            </a:r>
            <a:r>
              <a:rPr lang="ka-GE" dirty="0">
                <a:solidFill>
                  <a:schemeClr val="bg2"/>
                </a:solidFill>
                <a:sym typeface="Wingdings" panose="05000000000000000000" pitchFamily="2" charset="2"/>
              </a:rPr>
              <a:t>	ფუნქციების </a:t>
            </a:r>
            <a:r>
              <a:rPr lang="ka-GE" dirty="0" smtClean="0">
                <a:solidFill>
                  <a:schemeClr val="bg2"/>
                </a:solidFill>
                <a:sym typeface="Wingdings" panose="05000000000000000000" pitchFamily="2" charset="2"/>
              </a:rPr>
              <a:t>მიხედვით</a:t>
            </a:r>
            <a:endParaRPr lang="ka-GE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27546" y="1186370"/>
            <a:ext cx="3332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00050">
              <a:tabLst>
                <a:tab pos="284163" algn="l"/>
              </a:tabLst>
            </a:pPr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</a:t>
            </a:r>
            <a:r>
              <a:rPr lang="ka-GE" dirty="0">
                <a:solidFill>
                  <a:schemeClr val="bg2"/>
                </a:solidFill>
                <a:sym typeface="Wingdings" panose="05000000000000000000" pitchFamily="2" charset="2"/>
              </a:rPr>
              <a:t>	კონფორმაციის </a:t>
            </a:r>
            <a:r>
              <a:rPr lang="ka-GE" dirty="0" smtClean="0">
                <a:solidFill>
                  <a:schemeClr val="bg2"/>
                </a:solidFill>
                <a:sym typeface="Wingdings" panose="05000000000000000000" pitchFamily="2" charset="2"/>
              </a:rPr>
              <a:t>მიხედვით</a:t>
            </a:r>
            <a:endParaRPr lang="ka-GE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20656" y="1186370"/>
            <a:ext cx="3690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84163"/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</a:t>
            </a:r>
            <a:r>
              <a:rPr lang="ka-GE" dirty="0">
                <a:solidFill>
                  <a:schemeClr val="bg2"/>
                </a:solidFill>
                <a:sym typeface="Wingdings" panose="05000000000000000000" pitchFamily="2" charset="2"/>
              </a:rPr>
              <a:t>	რაციონალური </a:t>
            </a:r>
            <a:r>
              <a:rPr lang="ka-GE" dirty="0" smtClean="0">
                <a:solidFill>
                  <a:schemeClr val="bg2"/>
                </a:solidFill>
                <a:sym typeface="Wingdings" panose="05000000000000000000" pitchFamily="2" charset="2"/>
              </a:rPr>
              <a:t>კლასიფიკაცია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Snip Single Corner Rectangle 10"/>
          <p:cNvSpPr/>
          <p:nvPr/>
        </p:nvSpPr>
        <p:spPr>
          <a:xfrm flipH="1">
            <a:off x="621436" y="2201662"/>
            <a:ext cx="10981676" cy="412811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7046" y="1186370"/>
            <a:ext cx="2873656" cy="369332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263058" y="1182411"/>
            <a:ext cx="3105408" cy="369332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7351" y="2059619"/>
            <a:ext cx="568172" cy="568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8985" y="2454183"/>
            <a:ext cx="104866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ფიბრილური ცილები;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DedaEna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20426" y="3029869"/>
            <a:ext cx="9915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ka-GE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უხსნადი, გრძელჯაჭვიანი ბოჭკოვანი ფორმის მქონე. აქვთ „საშენი მასალის“ ფუნქცია, მათ წარმოადგენენ: ძვლისა და მყესების კოლაგენი, თმების და ფრჩხილების კერატინი, უხეში შემაერთებელი ქსოვილის ცილა-ელასტინი, აბრეშუმის ბოჭკო, ობობას ქსელის ცილა-ფიბრინი.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DedaEna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7602" y="4161357"/>
            <a:ext cx="104866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გლობულური ცილები;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DedaEna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20426" y="4715355"/>
            <a:ext cx="1018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ka-GE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ხსნადი (ძირითადად), სფერულად ან ელიფსურად დახვეული ფორმის მქონე. აქვთ „სატრანსპორტო ფუნქცია“. მათ წარმოადგენენ: ანტისხეულები, ზოგი ჰორმონი, შრატის ალბუმინი, ჰემოგლობინი და სხვა.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DedaEn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18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4" grpId="0" animBg="1"/>
      <p:bldP spid="18" grpId="0" animBg="1"/>
      <p:bldP spid="18" grpId="1" animBg="1"/>
      <p:bldP spid="23" grpId="0"/>
      <p:bldP spid="23" grpId="1"/>
      <p:bldP spid="26" grpId="0" build="p"/>
      <p:bldP spid="26" grpId="1" build="allAtOnce"/>
      <p:bldP spid="27" grpId="0"/>
      <p:bldP spid="27" grpId="1"/>
      <p:bldP spid="28" grpId="0" build="p"/>
      <p:bldP spid="28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0"/>
            <a:ext cx="10571998" cy="970450"/>
          </a:xfrm>
        </p:spPr>
        <p:txBody>
          <a:bodyPr/>
          <a:lstStyle/>
          <a:p>
            <a:pPr algn="ctr"/>
            <a:r>
              <a:rPr lang="ka-GE" dirty="0" smtClean="0">
                <a:latin typeface="BPG ExtraSquare Mtavruli" panose="02060504020202060204" pitchFamily="18" charset="0"/>
              </a:rPr>
              <a:t>ცილების კლასიფიკაცია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2595" y="1186370"/>
            <a:ext cx="2918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84163"/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</a:t>
            </a:r>
            <a:r>
              <a:rPr lang="ka-GE" dirty="0">
                <a:solidFill>
                  <a:schemeClr val="bg2"/>
                </a:solidFill>
                <a:sym typeface="Wingdings" panose="05000000000000000000" pitchFamily="2" charset="2"/>
              </a:rPr>
              <a:t>	ფუნქციების </a:t>
            </a:r>
            <a:r>
              <a:rPr lang="ka-GE" dirty="0" smtClean="0">
                <a:solidFill>
                  <a:schemeClr val="bg2"/>
                </a:solidFill>
                <a:sym typeface="Wingdings" panose="05000000000000000000" pitchFamily="2" charset="2"/>
              </a:rPr>
              <a:t>მიხედვით</a:t>
            </a:r>
            <a:endParaRPr lang="ka-GE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27546" y="1186370"/>
            <a:ext cx="3332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00050">
              <a:tabLst>
                <a:tab pos="284163" algn="l"/>
              </a:tabLst>
            </a:pPr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</a:t>
            </a:r>
            <a:r>
              <a:rPr lang="ka-GE" dirty="0">
                <a:solidFill>
                  <a:schemeClr val="bg2"/>
                </a:solidFill>
                <a:sym typeface="Wingdings" panose="05000000000000000000" pitchFamily="2" charset="2"/>
              </a:rPr>
              <a:t>	კონფორმაციის </a:t>
            </a:r>
            <a:r>
              <a:rPr lang="ka-GE" dirty="0" smtClean="0">
                <a:solidFill>
                  <a:schemeClr val="bg2"/>
                </a:solidFill>
                <a:sym typeface="Wingdings" panose="05000000000000000000" pitchFamily="2" charset="2"/>
              </a:rPr>
              <a:t>მიხედვით</a:t>
            </a:r>
            <a:endParaRPr lang="ka-GE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20656" y="1186370"/>
            <a:ext cx="3690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84163"/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</a:t>
            </a:r>
            <a:r>
              <a:rPr lang="ka-GE" dirty="0">
                <a:solidFill>
                  <a:schemeClr val="bg2"/>
                </a:solidFill>
                <a:sym typeface="Wingdings" panose="05000000000000000000" pitchFamily="2" charset="2"/>
              </a:rPr>
              <a:t>	რაციონალური </a:t>
            </a:r>
            <a:r>
              <a:rPr lang="ka-GE" dirty="0" smtClean="0">
                <a:solidFill>
                  <a:schemeClr val="bg2"/>
                </a:solidFill>
                <a:sym typeface="Wingdings" panose="05000000000000000000" pitchFamily="2" charset="2"/>
              </a:rPr>
              <a:t>კლასიფიკაცია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Snip Single Corner Rectangle 10"/>
          <p:cNvSpPr/>
          <p:nvPr/>
        </p:nvSpPr>
        <p:spPr>
          <a:xfrm flipH="1">
            <a:off x="621436" y="2201662"/>
            <a:ext cx="10981676" cy="412811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70162" y="1186370"/>
            <a:ext cx="3107182" cy="369332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258017" y="1186369"/>
            <a:ext cx="3504895" cy="365373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7351" y="2059619"/>
            <a:ext cx="568172" cy="568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30735" y="2418672"/>
            <a:ext cx="55251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ცილების სტრუქტურული შენებით;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DedaEna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50702" y="2948192"/>
            <a:ext cx="55052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ცილების ფიზიკურ-ქიმიური თვისებებით;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DedaEna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50702" y="3477712"/>
            <a:ext cx="50524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ორგანიზმში ლოკალიზაციით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DedaEna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83883" y="3959244"/>
            <a:ext cx="7893059" cy="2230914"/>
            <a:chOff x="1583883" y="3959244"/>
            <a:chExt cx="7893059" cy="2230914"/>
          </a:xfrm>
        </p:grpSpPr>
        <p:sp>
          <p:nvSpPr>
            <p:cNvPr id="3" name="Down Arrow 2"/>
            <p:cNvSpPr/>
            <p:nvPr/>
          </p:nvSpPr>
          <p:spPr>
            <a:xfrm rot="2700000">
              <a:off x="3946072" y="3905595"/>
              <a:ext cx="383882" cy="13189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83883" y="5220662"/>
              <a:ext cx="3246402" cy="9694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a-GE" sz="3200" b="0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PG DedaEna" panose="020B0604020202020204" pitchFamily="34" charset="0"/>
                </a:rPr>
                <a:t>მარტივი</a:t>
              </a:r>
            </a:p>
            <a:p>
              <a:pPr algn="ctr"/>
              <a:r>
                <a:rPr lang="ka-GE" sz="2500" dirty="0" smtClean="0">
                  <a:ln w="0"/>
                  <a:solidFill>
                    <a:schemeClr val="accent1"/>
                  </a:solidFill>
                </a:rPr>
                <a:t>არაკონიუგირებული</a:t>
              </a:r>
              <a:endParaRPr lang="en-US" sz="2500" b="0" cap="none" spc="0" dirty="0">
                <a:ln w="0"/>
                <a:solidFill>
                  <a:schemeClr val="accent1"/>
                </a:solidFill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 rot="-2700000">
              <a:off x="7198621" y="3959244"/>
              <a:ext cx="383882" cy="125446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25868" y="5220662"/>
              <a:ext cx="2751074" cy="9694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a-GE" sz="3200" b="0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PG DedaEna" panose="020B0604020202020204" pitchFamily="34" charset="0"/>
                </a:rPr>
                <a:t>რთული</a:t>
              </a:r>
            </a:p>
            <a:p>
              <a:pPr algn="ctr"/>
              <a:r>
                <a:rPr lang="ka-GE" sz="2500" dirty="0" smtClean="0">
                  <a:ln w="0"/>
                  <a:solidFill>
                    <a:schemeClr val="accent1"/>
                  </a:solidFill>
                </a:rPr>
                <a:t>კონიუგირებული</a:t>
              </a:r>
              <a:endParaRPr lang="en-US" sz="2500" b="0" cap="none" spc="0" dirty="0">
                <a:ln w="0"/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151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4" grpId="0" animBg="1"/>
      <p:bldP spid="18" grpId="0" animBg="1"/>
      <p:bldP spid="23" grpId="0"/>
      <p:bldP spid="27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80288"/>
            <a:ext cx="10571998" cy="970450"/>
          </a:xfrm>
        </p:spPr>
        <p:txBody>
          <a:bodyPr/>
          <a:lstStyle/>
          <a:p>
            <a:r>
              <a:rPr lang="ka-GE" sz="4800" dirty="0" smtClean="0">
                <a:latin typeface="BPG ExtraSquare Mtavruli" panose="02060504020202060204" pitchFamily="18" charset="0"/>
              </a:rPr>
              <a:t>მარტივი ცილები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810001" y="94754"/>
            <a:ext cx="102551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PG ExtraSquare" panose="02060504020202060204" pitchFamily="18" charset="0"/>
              </a:rPr>
              <a:t>არაკონიუგირებული</a:t>
            </a: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  <a:latin typeface="BPG ExtraSquare" panose="0206050402020206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3839" y="2206575"/>
            <a:ext cx="11907748" cy="4415897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1">
            <a:schemeClr val="accent3"/>
          </a:lnRef>
          <a:fillRef idx="1002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68588" y="2454183"/>
            <a:ext cx="103881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ცილები, რომლებიც ჰიდროლიზის შედეგად იძლევიან მხოლოდ ამინომჟავებს.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DedaEn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2169" y="3427326"/>
            <a:ext cx="4166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პროტამინები;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ჰისტონები;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ალბუმინები;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გლუტელინები;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სკლეროპროტეინები;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და სხვა.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DedaEna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02" y="3334803"/>
            <a:ext cx="3760057" cy="24008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87432" y="3071123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ასეთებია: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7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80288"/>
            <a:ext cx="10571998" cy="970450"/>
          </a:xfrm>
        </p:spPr>
        <p:txBody>
          <a:bodyPr/>
          <a:lstStyle/>
          <a:p>
            <a:r>
              <a:rPr lang="ka-GE" sz="4800" dirty="0" smtClean="0">
                <a:latin typeface="BPG ExtraSquare Mtavruli" panose="02060504020202060204" pitchFamily="18" charset="0"/>
              </a:rPr>
              <a:t>რთული ცილები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810001" y="94754"/>
            <a:ext cx="102551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PG ExtraSquare" panose="02060504020202060204" pitchFamily="18" charset="0"/>
              </a:rPr>
              <a:t>კონიუგირებული</a:t>
            </a: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  <a:latin typeface="BPG ExtraSquare" panose="0206050402020206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3839" y="2206575"/>
            <a:ext cx="11907748" cy="4415897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1">
            <a:schemeClr val="accent3"/>
          </a:lnRef>
          <a:fillRef idx="1002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68588" y="2454183"/>
            <a:ext cx="103881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შედგებიან მარტივი ცილისაგან და არაცილოვანი, პროსთეტული ჯგუფისაგან.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DedaEn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2169" y="3427326"/>
            <a:ext cx="88365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ქრომოპროტეინები (შეიცავენ შეღებილ პიგმენტებს);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ფოსფოპროტეინები (შეიცავენ ფოსფორმჟავა ეთერებს);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ნუკლეოპროტეინები (შეიცავენ ნუკლეინის მჟავეებს);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ლიპოპროტეინები (შეიცავენ ლიპიდებს);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გლიკოპროტეინები (შეიცავენ მარტივ ან უფრო ხშირად რთულ ნახშირყლებს);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მეტალოპროტეინები ანუ კოფაქტორპროტეინები (შეიცავენ ლითონებს)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DedaEna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7432" y="3071123"/>
            <a:ext cx="3230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ხარისხდებიან შემდეგნაირად: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3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714" y="13581"/>
            <a:ext cx="10571998" cy="970450"/>
          </a:xfrm>
        </p:spPr>
        <p:txBody>
          <a:bodyPr/>
          <a:lstStyle/>
          <a:p>
            <a:r>
              <a:rPr lang="ka-GE" sz="4800" dirty="0" smtClean="0">
                <a:latin typeface="BPG ExtraSquare Mtavruli" panose="02060504020202060204" pitchFamily="18" charset="0"/>
              </a:rPr>
              <a:t>მარტივი ცილები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811714" y="808266"/>
            <a:ext cx="102551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PG ExtraSquare" panose="02060504020202060204" pitchFamily="18" charset="0"/>
              </a:rPr>
              <a:t>თვისებები</a:t>
            </a: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  <a:latin typeface="BPG ExtraSquare" panose="0206050402020206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3839" y="2206575"/>
            <a:ext cx="11907748" cy="4415897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1">
            <a:schemeClr val="accent3"/>
          </a:lnRef>
          <a:fillRef idx="1002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68588" y="2454183"/>
            <a:ext cx="103881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სისხლის პლაზმის მთავარი </a:t>
            </a:r>
            <a:r>
              <a:rPr lang="ka-G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მარტივი ცილები </a:t>
            </a:r>
            <a:r>
              <a:rPr lang="ka-G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- ალბუმინები და გლობულინები</a:t>
            </a:r>
            <a:r>
              <a:rPr lang="ka-G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.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DedaEn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907" y="3355366"/>
            <a:ext cx="11305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• </a:t>
            </a:r>
            <a:r>
              <a:rPr lang="ka-GE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კონფორმაცით ორივე ცილა - გლობულურია.</a:t>
            </a:r>
          </a:p>
          <a:p>
            <a:r>
              <a:rPr lang="ka-GE" dirty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განსხვავდებიან - </a:t>
            </a:r>
            <a:r>
              <a:rPr lang="ka-GE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ხსნადობით.</a:t>
            </a:r>
          </a:p>
          <a:p>
            <a:endParaRPr lang="ka-GE" dirty="0" smtClean="0">
              <a:latin typeface="BPG Glaho Traditional Arial" panose="020B0604020202020204" pitchFamily="34" charset="0"/>
              <a:cs typeface="BPG Glaho Traditional Arial" panose="020B0604020202020204" pitchFamily="34" charset="0"/>
            </a:endParaRPr>
          </a:p>
        </p:txBody>
      </p:sp>
      <p:pic>
        <p:nvPicPr>
          <p:cNvPr id="2052" name="Picture 4" descr="http://upload.wikimedia.org/wikipedia/commons/9/94/PDB_1ao6_EB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323" y="3008181"/>
            <a:ext cx="4724538" cy="35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mims.com/resources/drugs/Malaysia/pic/Albumin%20GCC%20inj%2020%20_8da40f09-fcb7-4e6d-b4bc-9faa0009d9d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52" y="3008181"/>
            <a:ext cx="1893254" cy="35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thumb/7/73/Crystal_structure_of_pumpkin_seed_globulin.png/1024px-Crystal_structure_of_pumpkin_seed_globul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319" y="2636198"/>
            <a:ext cx="3872964" cy="39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c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44" y="2936449"/>
            <a:ext cx="1771261" cy="360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5907" y="4350428"/>
            <a:ext cx="11305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გამოხდილ წყალში:</a:t>
            </a:r>
          </a:p>
          <a:p>
            <a:r>
              <a:rPr lang="ka-GE" dirty="0" smtClean="0">
                <a:solidFill>
                  <a:srgbClr val="00B0F0"/>
                </a:solidFill>
                <a:latin typeface="BPG Glaho Traditional Arial" panose="020B0604020202020204" pitchFamily="34" charset="0"/>
                <a:ea typeface="MS Gothic" panose="020B0609070205080204" pitchFamily="49" charset="-128"/>
                <a:cs typeface="BPG Glaho Traditional Arial" panose="020B0604020202020204" pitchFamily="34" charset="0"/>
              </a:rPr>
              <a:t>✔</a:t>
            </a:r>
            <a:r>
              <a:rPr lang="ka-GE" dirty="0" smtClean="0">
                <a:latin typeface="BPG Glaho Traditional Arial" panose="020B0604020202020204" pitchFamily="34" charset="0"/>
                <a:ea typeface="MS Gothic" panose="020B0609070205080204" pitchFamily="49" charset="-128"/>
                <a:cs typeface="BPG Glaho Traditional Arial" panose="020B0604020202020204" pitchFamily="34" charset="0"/>
              </a:rPr>
              <a:t> </a:t>
            </a:r>
            <a:r>
              <a:rPr lang="ka-GE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ალბუმინები </a:t>
            </a:r>
            <a:r>
              <a:rPr lang="ka-GE" dirty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- იხსნებიან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X</a:t>
            </a:r>
            <a:r>
              <a:rPr lang="ka-GE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 გლობულინები </a:t>
            </a:r>
            <a:r>
              <a:rPr lang="ka-GE" dirty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- არ იხსნებიან. </a:t>
            </a:r>
          </a:p>
          <a:p>
            <a:endParaRPr lang="ka-GE" dirty="0" smtClean="0">
              <a:latin typeface="BPG Glaho Traditional Arial" panose="020B0604020202020204" pitchFamily="34" charset="0"/>
              <a:cs typeface="BPG Glaho Traditional 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58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714" y="13581"/>
            <a:ext cx="10571998" cy="970450"/>
          </a:xfrm>
        </p:spPr>
        <p:txBody>
          <a:bodyPr/>
          <a:lstStyle/>
          <a:p>
            <a:r>
              <a:rPr lang="ka-GE" sz="4800" dirty="0" smtClean="0">
                <a:latin typeface="BPG ExtraSquare Mtavruli" panose="02060504020202060204" pitchFamily="18" charset="0"/>
              </a:rPr>
              <a:t>რთული ცილები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811714" y="808266"/>
            <a:ext cx="102551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PG ExtraSquare" panose="02060504020202060204" pitchFamily="18" charset="0"/>
              </a:rPr>
              <a:t>თვისებები</a:t>
            </a: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  <a:latin typeface="BPG ExtraSquare" panose="0206050402020206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3839" y="2206575"/>
            <a:ext cx="11907748" cy="4415897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1">
            <a:schemeClr val="accent3"/>
          </a:lnRef>
          <a:fillRef idx="1002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11714" y="2658117"/>
            <a:ext cx="4919235" cy="414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5432" y="2615585"/>
            <a:ext cx="88365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ქრომოპროტეინები (შეიცავენ შეღებილ პიგმენტებს);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ფოსფოპროტეინები (შეიცავენ ფოსფორმჟავა ეთერებს);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ნუკლეოპროტეინები (შეიცავენ ნუკლეინის მჟავეებს);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ლიპოპროტეინები (შეიცავენ ლიპიდებს);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გლიკოპროტეინები (შეიცავენ მარტივ ან უფრო ხშირად რთულ ნახშირყლებს);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მეტალოპროტეინები ანუ კოფაქტორპროტეინები (შეიცავენ ლითონებს)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DedaEna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3840" y="839646"/>
            <a:ext cx="11907748" cy="5950077"/>
          </a:xfrm>
          <a:prstGeom prst="roundRect">
            <a:avLst/>
          </a:prstGeom>
          <a:solidFill>
            <a:schemeClr val="bg2">
              <a:alpha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Rectangle 4"/>
          <p:cNvSpPr/>
          <p:nvPr/>
        </p:nvSpPr>
        <p:spPr>
          <a:xfrm>
            <a:off x="764424" y="2719052"/>
            <a:ext cx="19159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ქრომოპროტეინები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104125" y="2285571"/>
            <a:ext cx="5089358" cy="3337684"/>
            <a:chOff x="2911642" y="1479884"/>
            <a:chExt cx="5089358" cy="3337684"/>
          </a:xfrm>
        </p:grpSpPr>
        <p:sp>
          <p:nvSpPr>
            <p:cNvPr id="8" name="Rounded Rectangle 7"/>
            <p:cNvSpPr/>
            <p:nvPr/>
          </p:nvSpPr>
          <p:spPr>
            <a:xfrm>
              <a:off x="2911642" y="1479884"/>
              <a:ext cx="5089358" cy="323649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131" y="2291918"/>
              <a:ext cx="2284033" cy="2525650"/>
            </a:xfrm>
            <a:prstGeom prst="rect">
              <a:avLst/>
            </a:prstGeom>
            <a:scene3d>
              <a:camera prst="perspectiveContrastingRightFacing"/>
              <a:lightRig rig="threePt" dir="t"/>
            </a:scene3d>
          </p:spPr>
        </p:pic>
        <p:sp>
          <p:nvSpPr>
            <p:cNvPr id="18" name="Rectangle 17"/>
            <p:cNvSpPr/>
            <p:nvPr/>
          </p:nvSpPr>
          <p:spPr>
            <a:xfrm>
              <a:off x="3693420" y="1839040"/>
              <a:ext cx="1620092" cy="400110"/>
            </a:xfrm>
            <a:prstGeom prst="rect">
              <a:avLst/>
            </a:prstGeom>
            <a:scene3d>
              <a:camera prst="perspectiveContrastingRightFacing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/>
              <a:r>
                <a:rPr lang="ka-GE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PG ExtraSquare" panose="02060504020202060204" pitchFamily="18" charset="0"/>
                </a:rPr>
                <a:t>ჰემი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5512" y="1991195"/>
              <a:ext cx="3105487" cy="2437755"/>
            </a:xfrm>
            <a:prstGeom prst="rect">
              <a:avLst/>
            </a:prstGeom>
            <a:scene3d>
              <a:camera prst="perspectiveContrastingRightFacing"/>
              <a:lightRig rig="threePt" dir="t"/>
            </a:scene3d>
          </p:spPr>
        </p:pic>
      </p:grpSp>
      <p:grpSp>
        <p:nvGrpSpPr>
          <p:cNvPr id="30" name="Group 29"/>
          <p:cNvGrpSpPr/>
          <p:nvPr/>
        </p:nvGrpSpPr>
        <p:grpSpPr>
          <a:xfrm>
            <a:off x="5937517" y="2174697"/>
            <a:ext cx="5089358" cy="3236495"/>
            <a:chOff x="5335918" y="2174697"/>
            <a:chExt cx="5089358" cy="3236495"/>
          </a:xfrm>
          <a:scene3d>
            <a:camera prst="perspectiveHeroicExtremeLeftFacing"/>
            <a:lightRig rig="threePt" dir="t"/>
          </a:scene3d>
        </p:grpSpPr>
        <p:sp>
          <p:nvSpPr>
            <p:cNvPr id="32" name="Rounded Rectangle 31"/>
            <p:cNvSpPr/>
            <p:nvPr/>
          </p:nvSpPr>
          <p:spPr>
            <a:xfrm>
              <a:off x="5335918" y="2174697"/>
              <a:ext cx="5089358" cy="323649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897117" y="2361070"/>
              <a:ext cx="20447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a-GE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PG ExtraSquare" panose="02060504020202060204" pitchFamily="18" charset="0"/>
                </a:rPr>
                <a:t>ქლოროფილი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086" y="2864242"/>
              <a:ext cx="2466975" cy="235267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6189" y="2838749"/>
              <a:ext cx="2154201" cy="2154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033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3.95833E-6 -0.22222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 animBg="1"/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714" y="13581"/>
            <a:ext cx="10571998" cy="970450"/>
          </a:xfrm>
        </p:spPr>
        <p:txBody>
          <a:bodyPr/>
          <a:lstStyle/>
          <a:p>
            <a:r>
              <a:rPr lang="ka-GE" sz="4800" dirty="0" smtClean="0">
                <a:latin typeface="BPG ExtraSquare Mtavruli" panose="02060504020202060204" pitchFamily="18" charset="0"/>
              </a:rPr>
              <a:t>ჰემოგლობინი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811714" y="808266"/>
            <a:ext cx="102551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PG ExtraSquare" panose="02060504020202060204" pitchFamily="18" charset="0"/>
              </a:rPr>
              <a:t>რთული ცილები</a:t>
            </a: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  <a:latin typeface="BPG ExtraSquare" panose="020605040202020602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8655" y="2208992"/>
            <a:ext cx="5089358" cy="3236495"/>
            <a:chOff x="2911642" y="1479884"/>
            <a:chExt cx="5089358" cy="3236495"/>
          </a:xfrm>
        </p:grpSpPr>
        <p:sp>
          <p:nvSpPr>
            <p:cNvPr id="8" name="Rounded Rectangle 7"/>
            <p:cNvSpPr/>
            <p:nvPr/>
          </p:nvSpPr>
          <p:spPr>
            <a:xfrm>
              <a:off x="2911642" y="1479884"/>
              <a:ext cx="5089358" cy="323649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289" y="2108133"/>
              <a:ext cx="2165666" cy="239476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445076" y="1599117"/>
              <a:ext cx="16200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a-GE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PG ExtraSquare" panose="02060504020202060204" pitchFamily="18" charset="0"/>
                </a:rPr>
                <a:t>ჰემი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9167" y="1994064"/>
              <a:ext cx="3101832" cy="2434886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26" y="1887278"/>
            <a:ext cx="6599274" cy="4970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r="6646"/>
          <a:stretch/>
        </p:blipFill>
        <p:spPr>
          <a:xfrm>
            <a:off x="104479" y="2815494"/>
            <a:ext cx="5456025" cy="24165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79642"/>
            <a:ext cx="6581553" cy="520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74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94182" y="40178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328" y="2918638"/>
            <a:ext cx="2703708" cy="24789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2718488"/>
            <a:ext cx="3882776" cy="25986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53985" y="3694652"/>
            <a:ext cx="68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ან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40" y="382863"/>
            <a:ext cx="10681118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94182" y="40178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42" y="-32658"/>
            <a:ext cx="10681118" cy="15241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03" y="2989798"/>
            <a:ext cx="11944516" cy="24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2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94182" y="40178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07" y="3075431"/>
            <a:ext cx="11621386" cy="1679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24" y="-32658"/>
            <a:ext cx="10681118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4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468800"/>
              </p:ext>
            </p:extLst>
          </p:nvPr>
        </p:nvGraphicFramePr>
        <p:xfrm>
          <a:off x="818712" y="2222287"/>
          <a:ext cx="10554574" cy="363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013" y="381872"/>
            <a:ext cx="10681118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0BEAB7-ECEE-4725-B2BF-6762E70CF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8">
                                            <p:graphicEl>
                                              <a:dgm id="{E70BEAB7-ECEE-4725-B2BF-6762E70CF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8">
                                            <p:graphicEl>
                                              <a:dgm id="{E70BEAB7-ECEE-4725-B2BF-6762E70CF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910E9F-F52F-439C-BB95-82CC1FF29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8">
                                            <p:graphicEl>
                                              <a:dgm id="{6A910E9F-F52F-439C-BB95-82CC1FF29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">
                                            <p:graphicEl>
                                              <a:dgm id="{6A910E9F-F52F-439C-BB95-82CC1FF29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E390712-E254-44B3-A0A1-2D3648E37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8">
                                            <p:graphicEl>
                                              <a:dgm id="{FE390712-E254-44B3-A0A1-2D3648E37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8">
                                            <p:graphicEl>
                                              <a:dgm id="{FE390712-E254-44B3-A0A1-2D3648E37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B434A6-E69E-4483-90CE-C785B002B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8">
                                            <p:graphicEl>
                                              <a:dgm id="{2BB434A6-E69E-4483-90CE-C785B002B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8">
                                            <p:graphicEl>
                                              <a:dgm id="{2BB434A6-E69E-4483-90CE-C785B002B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EDD2DE-92C8-4E83-BBC3-F0DC08C11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8">
                                            <p:graphicEl>
                                              <a:dgm id="{37EDD2DE-92C8-4E83-BBC3-F0DC08C11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8">
                                            <p:graphicEl>
                                              <a:dgm id="{37EDD2DE-92C8-4E83-BBC3-F0DC08C11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68070A-6C19-4447-9CBC-8BD75C009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8">
                                            <p:graphicEl>
                                              <a:dgm id="{0B68070A-6C19-4447-9CBC-8BD75C009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8">
                                            <p:graphicEl>
                                              <a:dgm id="{0B68070A-6C19-4447-9CBC-8BD75C009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11E4388-94ED-45A7-BAF1-340618A0F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8">
                                            <p:graphicEl>
                                              <a:dgm id="{411E4388-94ED-45A7-BAF1-340618A0F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8">
                                            <p:graphicEl>
                                              <a:dgm id="{411E4388-94ED-45A7-BAF1-340618A0F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150A65-3334-4752-8A79-2E609F02D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8">
                                            <p:graphicEl>
                                              <a:dgm id="{9C150A65-3334-4752-8A79-2E609F02D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8">
                                            <p:graphicEl>
                                              <a:dgm id="{9C150A65-3334-4752-8A79-2E609F02D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9560C38-7D67-4F74-9400-5674D4257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8">
                                            <p:graphicEl>
                                              <a:dgm id="{59560C38-7D67-4F74-9400-5674D4257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8">
                                            <p:graphicEl>
                                              <a:dgm id="{59560C38-7D67-4F74-9400-5674D4257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B669F82-FC31-4A3D-B6AB-D9EABF947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8">
                                            <p:graphicEl>
                                              <a:dgm id="{8B669F82-FC31-4A3D-B6AB-D9EABF947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8">
                                            <p:graphicEl>
                                              <a:dgm id="{8B669F82-FC31-4A3D-B6AB-D9EABF947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60A4CC7-1C66-4E54-AF0B-38585B972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8">
                                            <p:graphicEl>
                                              <a:dgm id="{360A4CC7-1C66-4E54-AF0B-38585B972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8">
                                            <p:graphicEl>
                                              <a:dgm id="{360A4CC7-1C66-4E54-AF0B-38585B972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6E0F081-A496-4664-A02A-3BA8F33D5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8">
                                            <p:graphicEl>
                                              <a:dgm id="{96E0F081-A496-4664-A02A-3BA8F33D5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8">
                                            <p:graphicEl>
                                              <a:dgm id="{96E0F081-A496-4664-A02A-3BA8F33D5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"/>
                            </p:stCondLst>
                            <p:childTnLst>
                              <p:par>
                                <p:cTn id="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862EC4-6FDF-4974-8BBE-EBBE14F8E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8">
                                            <p:graphicEl>
                                              <a:dgm id="{28862EC4-6FDF-4974-8BBE-EBBE14F8E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8">
                                            <p:graphicEl>
                                              <a:dgm id="{28862EC4-6FDF-4974-8BBE-EBBE14F8E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E1FA25-8E6F-4309-955D-584CC872B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8">
                                            <p:graphicEl>
                                              <a:dgm id="{03E1FA25-8E6F-4309-955D-584CC872B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8">
                                            <p:graphicEl>
                                              <a:dgm id="{03E1FA25-8E6F-4309-955D-584CC872B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F219638-D0E9-4998-BA75-0951C0427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8">
                                            <p:graphicEl>
                                              <a:dgm id="{DF219638-D0E9-4998-BA75-0951C0427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8">
                                            <p:graphicEl>
                                              <a:dgm id="{DF219638-D0E9-4998-BA75-0951C0427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BF82A8-1E46-4919-992B-0C164502B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8">
                                            <p:graphicEl>
                                              <a:dgm id="{6DBF82A8-1E46-4919-992B-0C164502B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8">
                                            <p:graphicEl>
                                              <a:dgm id="{6DBF82A8-1E46-4919-992B-0C164502B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958C22A-48F6-4931-91A2-B0AAA11CE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8">
                                            <p:graphicEl>
                                              <a:dgm id="{9958C22A-48F6-4931-91A2-B0AAA11CE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8">
                                            <p:graphicEl>
                                              <a:dgm id="{9958C22A-48F6-4931-91A2-B0AAA11CE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94942C-8787-43FE-9944-9D3580C7E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8">
                                            <p:graphicEl>
                                              <a:dgm id="{3994942C-8787-43FE-9944-9D3580C7E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8">
                                            <p:graphicEl>
                                              <a:dgm id="{3994942C-8787-43FE-9944-9D3580C7E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"/>
                            </p:stCondLst>
                            <p:childTnLst>
                              <p:par>
                                <p:cTn id="8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E127A7-9819-45C5-97A0-FE58DDF2E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8">
                                            <p:graphicEl>
                                              <a:dgm id="{6AE127A7-9819-45C5-97A0-FE58DDF2E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8">
                                            <p:graphicEl>
                                              <a:dgm id="{6AE127A7-9819-45C5-97A0-FE58DDF2E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CA607A1-8C4B-4DC2-8161-BD9DA836B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8">
                                            <p:graphicEl>
                                              <a:dgm id="{ACA607A1-8C4B-4DC2-8161-BD9DA836B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8">
                                            <p:graphicEl>
                                              <a:dgm id="{ACA607A1-8C4B-4DC2-8161-BD9DA836B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1143C4-39AA-4CE2-98AE-6B3B21D17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" fill="hold"/>
                                        <p:tgtEl>
                                          <p:spTgt spid="8">
                                            <p:graphicEl>
                                              <a:dgm id="{9C1143C4-39AA-4CE2-98AE-6B3B21D17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8">
                                            <p:graphicEl>
                                              <a:dgm id="{9C1143C4-39AA-4CE2-98AE-6B3B21D17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"/>
                            </p:stCondLst>
                            <p:childTnLst>
                              <p:par>
                                <p:cTn id="9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9104BA-C109-435D-9707-32DD6F4CC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8">
                                            <p:graphicEl>
                                              <a:dgm id="{7F9104BA-C109-435D-9707-32DD6F4CC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8">
                                            <p:graphicEl>
                                              <a:dgm id="{7F9104BA-C109-435D-9707-32DD6F4CC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56B632-23CC-44D5-851B-27B658B6A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" fill="hold"/>
                                        <p:tgtEl>
                                          <p:spTgt spid="8">
                                            <p:graphicEl>
                                              <a:dgm id="{B056B632-23CC-44D5-851B-27B658B6A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8">
                                            <p:graphicEl>
                                              <a:dgm id="{B056B632-23CC-44D5-851B-27B658B6A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94FC43-CFBD-4C20-9DFA-F1355B40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8">
                                            <p:graphicEl>
                                              <a:dgm id="{EC94FC43-CFBD-4C20-9DFA-F1355B40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fill="hold"/>
                                        <p:tgtEl>
                                          <p:spTgt spid="8">
                                            <p:graphicEl>
                                              <a:dgm id="{EC94FC43-CFBD-4C20-9DFA-F1355B40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94182" y="40178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83" y="3087623"/>
            <a:ext cx="11743643" cy="2218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94182" y="4651286"/>
            <a:ext cx="2065106" cy="60646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 &gt; 7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61" y="-16329"/>
            <a:ext cx="10681118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054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446" y="2870247"/>
            <a:ext cx="9024366" cy="20109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70919" y="4363610"/>
            <a:ext cx="2065106" cy="60646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 &lt; 7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54" y="-27284"/>
            <a:ext cx="10681118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304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05100" y="5575961"/>
            <a:ext cx="2065106" cy="606469"/>
          </a:xfrm>
          <a:prstGeom prst="rect">
            <a:avLst/>
          </a:prstGeom>
          <a:gradFill>
            <a:gsLst>
              <a:gs pos="0">
                <a:srgbClr val="33CC33"/>
              </a:gs>
              <a:gs pos="100000">
                <a:srgbClr val="00B050"/>
              </a:gs>
            </a:gsLst>
            <a:lin ang="5400000" scaled="0"/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 = 7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100" y="2811746"/>
            <a:ext cx="2165604" cy="2378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84" y="0"/>
            <a:ext cx="10681118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806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10001" y="422671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ka-GE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ka-GE" sz="5500" dirty="0" err="1" smtClean="0">
                <a:latin typeface="BPG ExtraSquare" panose="02060504020202060204" pitchFamily="18" charset="0"/>
              </a:rPr>
              <a:t>ამინომჟავა</a:t>
            </a:r>
            <a:endParaRPr lang="en-US" sz="55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723171"/>
              </p:ext>
            </p:extLst>
          </p:nvPr>
        </p:nvGraphicFramePr>
        <p:xfrm>
          <a:off x="818712" y="3429000"/>
          <a:ext cx="10665925" cy="271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name="ChemSketch" r:id="rId3" imgW="2288880" imgH="582120" progId="ACD.ChemSketch.20">
                  <p:embed/>
                </p:oleObj>
              </mc:Choice>
              <mc:Fallback>
                <p:oleObj name="ChemSketch" r:id="rId3" imgW="2288880" imgH="582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8712" y="3429000"/>
                        <a:ext cx="10665925" cy="271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>
          <a:xfrm>
            <a:off x="8064500" y="3759200"/>
            <a:ext cx="635000" cy="63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4000" dirty="0" smtClean="0"/>
          </a:p>
        </p:txBody>
      </p:sp>
      <p:sp>
        <p:nvSpPr>
          <p:cNvPr id="22" name="Oval 21"/>
          <p:cNvSpPr/>
          <p:nvPr/>
        </p:nvSpPr>
        <p:spPr>
          <a:xfrm>
            <a:off x="6870700" y="6118162"/>
            <a:ext cx="635000" cy="63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endParaRPr lang="en-US" sz="4000" dirty="0" smtClean="0"/>
          </a:p>
        </p:txBody>
      </p:sp>
      <p:sp>
        <p:nvSpPr>
          <p:cNvPr id="23" name="Oval 22"/>
          <p:cNvSpPr/>
          <p:nvPr/>
        </p:nvSpPr>
        <p:spPr>
          <a:xfrm>
            <a:off x="5460999" y="3695700"/>
            <a:ext cx="635000" cy="63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endParaRPr lang="en-US" sz="4000" dirty="0" smtClean="0"/>
          </a:p>
        </p:txBody>
      </p:sp>
      <p:sp>
        <p:nvSpPr>
          <p:cNvPr id="24" name="Oval 23"/>
          <p:cNvSpPr/>
          <p:nvPr/>
        </p:nvSpPr>
        <p:spPr>
          <a:xfrm>
            <a:off x="3802174" y="6105462"/>
            <a:ext cx="635000" cy="63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endParaRPr lang="en-US" sz="4000" dirty="0" smtClean="0"/>
          </a:p>
        </p:txBody>
      </p:sp>
      <p:sp>
        <p:nvSpPr>
          <p:cNvPr id="25" name="Oval 24"/>
          <p:cNvSpPr/>
          <p:nvPr/>
        </p:nvSpPr>
        <p:spPr>
          <a:xfrm>
            <a:off x="2301656" y="3695700"/>
            <a:ext cx="635000" cy="63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4000" dirty="0" smtClean="0"/>
          </a:p>
        </p:txBody>
      </p:sp>
      <p:sp>
        <p:nvSpPr>
          <p:cNvPr id="27" name="Oval 26"/>
          <p:cNvSpPr/>
          <p:nvPr/>
        </p:nvSpPr>
        <p:spPr>
          <a:xfrm>
            <a:off x="1368648" y="6067362"/>
            <a:ext cx="635000" cy="63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endParaRPr lang="en-US" sz="4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2" y="2109030"/>
            <a:ext cx="3218657" cy="618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591" y="400520"/>
            <a:ext cx="10894496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72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77" y="3244334"/>
            <a:ext cx="4517098" cy="3030279"/>
          </a:xfrm>
        </p:spPr>
      </p:pic>
      <p:sp>
        <p:nvSpPr>
          <p:cNvPr id="8" name="Rectangle 7"/>
          <p:cNvSpPr/>
          <p:nvPr/>
        </p:nvSpPr>
        <p:spPr>
          <a:xfrm>
            <a:off x="6671210" y="3411349"/>
            <a:ext cx="2065106" cy="271237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8910" y="3411349"/>
            <a:ext cx="2065106" cy="2712377"/>
          </a:xfrm>
          <a:prstGeom prst="rect">
            <a:avLst/>
          </a:prstGeom>
          <a:solidFill>
            <a:srgbClr val="0000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08910" y="2958510"/>
            <a:ext cx="2065106" cy="47705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2500" b="1" dirty="0" smtClean="0">
                <a:solidFill>
                  <a:schemeClr val="bg2"/>
                </a:solidFill>
                <a:latin typeface="BPG Nateli Mtavruli" panose="02000503000000020002" pitchFamily="2" charset="0"/>
              </a:rPr>
              <a:t>ამინო</a:t>
            </a:r>
            <a:endParaRPr lang="en-US" sz="2500" b="1" dirty="0">
              <a:solidFill>
                <a:schemeClr val="bg2"/>
              </a:solidFill>
              <a:latin typeface="BPG Nateli Mtavruli" panose="02000503000000020002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1210" y="2951946"/>
            <a:ext cx="2065106" cy="4770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2500" b="1" dirty="0" smtClean="0">
                <a:solidFill>
                  <a:schemeClr val="bg2"/>
                </a:solidFill>
                <a:latin typeface="BPG Nateli Mtavruli" panose="02000503000000020002" pitchFamily="2" charset="0"/>
              </a:rPr>
              <a:t>მჟავა</a:t>
            </a:r>
            <a:endParaRPr lang="en-US" sz="2500" b="1" dirty="0">
              <a:solidFill>
                <a:schemeClr val="bg2"/>
              </a:solidFill>
              <a:latin typeface="BPG Nateli Mtavruli" panose="02000503000000020002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19107" y="5550770"/>
            <a:ext cx="1004584" cy="762000"/>
          </a:xfrm>
          <a:prstGeom prst="rect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88846" y="6311920"/>
            <a:ext cx="2065106" cy="477054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2500" b="1" dirty="0" smtClean="0">
                <a:solidFill>
                  <a:schemeClr val="bg2"/>
                </a:solidFill>
                <a:latin typeface="BPG Nateli Mtavruli" panose="02000503000000020002" pitchFamily="2" charset="0"/>
              </a:rPr>
              <a:t>რადიკალი</a:t>
            </a:r>
            <a:endParaRPr lang="en-US" sz="2500" b="1" dirty="0">
              <a:solidFill>
                <a:schemeClr val="bg2"/>
              </a:solidFill>
              <a:latin typeface="BPG Nateli Mtavruli" panose="02000503000000020002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41" y="236056"/>
            <a:ext cx="10681118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70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618" y="2249737"/>
            <a:ext cx="4042346" cy="1575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232" y="0"/>
            <a:ext cx="10681118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951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144" y="2251567"/>
            <a:ext cx="4053820" cy="4232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495" y="0"/>
            <a:ext cx="10681118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263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230" y="2249737"/>
            <a:ext cx="4053820" cy="670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5" y="0"/>
            <a:ext cx="10681118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990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1" y="2778379"/>
            <a:ext cx="4087323" cy="2624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569" y="3057567"/>
            <a:ext cx="3635036" cy="23451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53985" y="3694652"/>
            <a:ext cx="68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ან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151" y="0"/>
            <a:ext cx="10681118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668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0"/>
            <a:ext cx="10571998" cy="970450"/>
          </a:xfrm>
        </p:spPr>
        <p:txBody>
          <a:bodyPr/>
          <a:lstStyle/>
          <a:p>
            <a:pPr algn="ctr"/>
            <a:r>
              <a:rPr lang="ka-GE" dirty="0" smtClean="0">
                <a:latin typeface="BPG ExtraSquare Mtavruli" panose="02060504020202060204" pitchFamily="18" charset="0"/>
              </a:rPr>
              <a:t>ცილების კლასიფიკაცია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2595" y="1186370"/>
            <a:ext cx="2918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84163"/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</a:t>
            </a:r>
            <a:r>
              <a:rPr lang="ka-GE" dirty="0">
                <a:solidFill>
                  <a:schemeClr val="bg2"/>
                </a:solidFill>
                <a:sym typeface="Wingdings" panose="05000000000000000000" pitchFamily="2" charset="2"/>
              </a:rPr>
              <a:t>	ფუნქციების </a:t>
            </a:r>
            <a:r>
              <a:rPr lang="ka-GE" dirty="0" smtClean="0">
                <a:solidFill>
                  <a:schemeClr val="bg2"/>
                </a:solidFill>
                <a:sym typeface="Wingdings" panose="05000000000000000000" pitchFamily="2" charset="2"/>
              </a:rPr>
              <a:t>მიხედვით</a:t>
            </a:r>
            <a:endParaRPr lang="ka-GE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27546" y="1186370"/>
            <a:ext cx="3332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00050">
              <a:tabLst>
                <a:tab pos="284163" algn="l"/>
              </a:tabLst>
            </a:pPr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</a:t>
            </a:r>
            <a:r>
              <a:rPr lang="ka-GE" dirty="0">
                <a:solidFill>
                  <a:schemeClr val="bg2"/>
                </a:solidFill>
                <a:sym typeface="Wingdings" panose="05000000000000000000" pitchFamily="2" charset="2"/>
              </a:rPr>
              <a:t>	კონფორმაციის </a:t>
            </a:r>
            <a:r>
              <a:rPr lang="ka-GE" dirty="0" smtClean="0">
                <a:solidFill>
                  <a:schemeClr val="bg2"/>
                </a:solidFill>
                <a:sym typeface="Wingdings" panose="05000000000000000000" pitchFamily="2" charset="2"/>
              </a:rPr>
              <a:t>მიხედვით</a:t>
            </a:r>
            <a:endParaRPr lang="ka-GE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20656" y="1186370"/>
            <a:ext cx="3690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84163"/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</a:t>
            </a:r>
            <a:r>
              <a:rPr lang="ka-GE" dirty="0">
                <a:solidFill>
                  <a:schemeClr val="bg2"/>
                </a:solidFill>
                <a:sym typeface="Wingdings" panose="05000000000000000000" pitchFamily="2" charset="2"/>
              </a:rPr>
              <a:t>	რაციონალური </a:t>
            </a:r>
            <a:r>
              <a:rPr lang="ka-GE" dirty="0" smtClean="0">
                <a:solidFill>
                  <a:schemeClr val="bg2"/>
                </a:solidFill>
                <a:sym typeface="Wingdings" panose="05000000000000000000" pitchFamily="2" charset="2"/>
              </a:rPr>
              <a:t>კლასიფიკაცია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Snip Single Corner Rectangle 10"/>
          <p:cNvSpPr/>
          <p:nvPr/>
        </p:nvSpPr>
        <p:spPr>
          <a:xfrm flipH="1">
            <a:off x="621436" y="2201662"/>
            <a:ext cx="10981676" cy="412811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7351" y="2059619"/>
            <a:ext cx="568172" cy="568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7046" y="1186370"/>
            <a:ext cx="2873656" cy="369332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68588" y="2454183"/>
            <a:ext cx="103881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კატალიზური ცილები. ფერმენტები;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DedaEna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2169" y="3029869"/>
            <a:ext cx="4166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მოქმედების მექანიზმის მიხედვით;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სუბსტრატის ბუნების გათვალისწინებით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DedaEna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4961" y="3841762"/>
            <a:ext cx="103881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ინდივიდუალური მნიშვნელობის ფუნქციები;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DedaEna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52169" y="4395760"/>
            <a:ext cx="7052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ჰემოგლობინი;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ინსულინი;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ანტისხეულები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DedaEn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0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allAtOnce"/>
      <p:bldP spid="7" grpId="0" build="p"/>
      <p:bldP spid="7" grpId="1" build="allAtOnce"/>
      <p:bldP spid="9" grpId="0" build="p"/>
      <p:bldP spid="9" grpId="1" build="allAtOnce"/>
      <p:bldP spid="11" grpId="0" animBg="1"/>
      <p:bldP spid="16" grpId="0" animBg="1"/>
      <p:bldP spid="16" grpId="1" animBg="1"/>
      <p:bldP spid="17" grpId="0" animBg="1"/>
      <p:bldP spid="19" grpId="0"/>
      <p:bldP spid="19" grpId="1"/>
      <p:bldP spid="20" grpId="0" build="p"/>
      <p:bldP spid="20" grpId="1" build="allAtOnce"/>
      <p:bldP spid="21" grpId="0"/>
      <p:bldP spid="21" grpId="1"/>
      <p:bldP spid="22" grpId="0" build="p"/>
      <p:bldP spid="22" grpId="1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1">
      <a:dk1>
        <a:srgbClr val="000000"/>
      </a:dk1>
      <a:lt1>
        <a:srgbClr val="000000"/>
      </a:lt1>
      <a:dk2>
        <a:srgbClr val="FFFFFF"/>
      </a:dk2>
      <a:lt2>
        <a:srgbClr val="F2F2F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1_Quotabl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2108</TotalTime>
  <Words>908</Words>
  <Application>Microsoft Office PowerPoint</Application>
  <PresentationFormat>Widescreen</PresentationFormat>
  <Paragraphs>114</Paragraphs>
  <Slides>22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MS Gothic</vt:lpstr>
      <vt:lpstr>Arial</vt:lpstr>
      <vt:lpstr>BPG DedaEna</vt:lpstr>
      <vt:lpstr>BPG ExtraSquare</vt:lpstr>
      <vt:lpstr>BPG ExtraSquare Mtavruli</vt:lpstr>
      <vt:lpstr>BPG Glaho Traditional Arial</vt:lpstr>
      <vt:lpstr>BPG Nateli Mtavruli</vt:lpstr>
      <vt:lpstr>Calibri</vt:lpstr>
      <vt:lpstr>Century Gothic</vt:lpstr>
      <vt:lpstr>Courier New</vt:lpstr>
      <vt:lpstr>Sylfaen</vt:lpstr>
      <vt:lpstr>Wingdings</vt:lpstr>
      <vt:lpstr>Wingdings 2</vt:lpstr>
      <vt:lpstr>Quotable</vt:lpstr>
      <vt:lpstr>1_Quotable</vt:lpstr>
      <vt:lpstr>ChemSketch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ცილების კლასიფიკაცია</vt:lpstr>
      <vt:lpstr>ცილების კლასიფიკაცია</vt:lpstr>
      <vt:lpstr>ცილების კლასიფიკაცია</vt:lpstr>
      <vt:lpstr>მარტივი ცილები</vt:lpstr>
      <vt:lpstr>რთული ცილები</vt:lpstr>
      <vt:lpstr>მარტივი ცილები</vt:lpstr>
      <vt:lpstr>რთული ცილები</vt:lpstr>
      <vt:lpstr>ჰემოგლობინი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WIN7U</dc:creator>
  <cp:lastModifiedBy>CYBERNETICS</cp:lastModifiedBy>
  <cp:revision>226</cp:revision>
  <dcterms:created xsi:type="dcterms:W3CDTF">2015-02-22T12:31:57Z</dcterms:created>
  <dcterms:modified xsi:type="dcterms:W3CDTF">2020-04-06T21:08:33Z</dcterms:modified>
</cp:coreProperties>
</file>