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0" r:id="rId5"/>
    <p:sldId id="259" r:id="rId6"/>
    <p:sldId id="268" r:id="rId7"/>
    <p:sldId id="269" r:id="rId8"/>
    <p:sldId id="267" r:id="rId9"/>
    <p:sldId id="262" r:id="rId10"/>
    <p:sldId id="258" r:id="rId11"/>
    <p:sldId id="264" r:id="rId12"/>
  </p:sldIdLst>
  <p:sldSz cx="9144000" cy="6858000" type="screen4x3"/>
  <p:notesSz cx="7045325" cy="9345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164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767E48-B324-4F57-B693-536C8F17EB92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31435CD5-DE1F-4B74-B05A-04E7EDC3F68B}">
      <dgm:prSet/>
      <dgm:spPr/>
      <dgm:t>
        <a:bodyPr/>
        <a:lstStyle/>
        <a:p>
          <a:pPr algn="ctr" rtl="0"/>
          <a:r>
            <a:rPr lang="ka-GE" b="1" dirty="0" smtClean="0"/>
            <a:t>ცოცხალი ორგანიზმებისათვის დამახასიათებელი თავისებურებები რომლითაც იგი განსხვავდება არაცოცხალისაგან</a:t>
          </a:r>
          <a:endParaRPr lang="ru-RU" b="1" dirty="0"/>
        </a:p>
      </dgm:t>
    </dgm:pt>
    <dgm:pt modelId="{4A4D688B-EC39-4E33-9D05-D3893EAD6F18}" type="parTrans" cxnId="{DB2E0861-0074-429E-B39C-26C8F5897C5F}">
      <dgm:prSet/>
      <dgm:spPr/>
      <dgm:t>
        <a:bodyPr/>
        <a:lstStyle/>
        <a:p>
          <a:endParaRPr lang="ru-RU"/>
        </a:p>
      </dgm:t>
    </dgm:pt>
    <dgm:pt modelId="{54BC9D12-BE70-4FB6-861A-9338D8F1B57E}" type="sibTrans" cxnId="{DB2E0861-0074-429E-B39C-26C8F5897C5F}">
      <dgm:prSet/>
      <dgm:spPr/>
      <dgm:t>
        <a:bodyPr/>
        <a:lstStyle/>
        <a:p>
          <a:endParaRPr lang="ru-RU"/>
        </a:p>
      </dgm:t>
    </dgm:pt>
    <dgm:pt modelId="{B059DD6B-D4E4-439E-A547-55807603A282}" type="pres">
      <dgm:prSet presAssocID="{F3767E48-B324-4F57-B693-536C8F17EB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6A1C86D-395B-421F-926A-62FFFBCEB4EC}" type="pres">
      <dgm:prSet presAssocID="{31435CD5-DE1F-4B74-B05A-04E7EDC3F68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7E1C599-1633-410B-9429-D0A42445E175}" type="presOf" srcId="{F3767E48-B324-4F57-B693-536C8F17EB92}" destId="{B059DD6B-D4E4-439E-A547-55807603A282}" srcOrd="0" destOrd="0" presId="urn:microsoft.com/office/officeart/2005/8/layout/vList2"/>
    <dgm:cxn modelId="{B5161803-7C23-4D16-A748-903FD4C69AE0}" type="presOf" srcId="{31435CD5-DE1F-4B74-B05A-04E7EDC3F68B}" destId="{06A1C86D-395B-421F-926A-62FFFBCEB4EC}" srcOrd="0" destOrd="0" presId="urn:microsoft.com/office/officeart/2005/8/layout/vList2"/>
    <dgm:cxn modelId="{DB2E0861-0074-429E-B39C-26C8F5897C5F}" srcId="{F3767E48-B324-4F57-B693-536C8F17EB92}" destId="{31435CD5-DE1F-4B74-B05A-04E7EDC3F68B}" srcOrd="0" destOrd="0" parTransId="{4A4D688B-EC39-4E33-9D05-D3893EAD6F18}" sibTransId="{54BC9D12-BE70-4FB6-861A-9338D8F1B57E}"/>
    <dgm:cxn modelId="{AC74CD5C-1E5C-4E52-9FFD-BE4B9D3F9216}" type="presParOf" srcId="{B059DD6B-D4E4-439E-A547-55807603A282}" destId="{06A1C86D-395B-421F-926A-62FFFBCEB4E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CC5C4F-06B8-4424-B3F1-5986FFFB0D06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E6D2DD0-1E63-4B7F-84FA-F1405CA535FD}">
      <dgm:prSet/>
      <dgm:spPr/>
      <dgm:t>
        <a:bodyPr/>
        <a:lstStyle/>
        <a:p>
          <a:pPr rtl="0"/>
          <a:r>
            <a:rPr lang="ka-GE" dirty="0" smtClean="0"/>
            <a:t>ცოცხალ ორგანიზმში მრავალფეროვნების მიღწევის ძირითადი პრინციპები</a:t>
          </a:r>
          <a:endParaRPr lang="ru-RU" dirty="0"/>
        </a:p>
      </dgm:t>
    </dgm:pt>
    <dgm:pt modelId="{0E744DB9-8445-4624-98E7-71313EB987A0}" type="parTrans" cxnId="{7755F548-F26E-4CF3-9AFA-72ED696A0093}">
      <dgm:prSet/>
      <dgm:spPr/>
      <dgm:t>
        <a:bodyPr/>
        <a:lstStyle/>
        <a:p>
          <a:endParaRPr lang="ru-RU"/>
        </a:p>
      </dgm:t>
    </dgm:pt>
    <dgm:pt modelId="{ED410511-C938-4699-92F5-C4AC467D9B85}" type="sibTrans" cxnId="{7755F548-F26E-4CF3-9AFA-72ED696A0093}">
      <dgm:prSet/>
      <dgm:spPr/>
      <dgm:t>
        <a:bodyPr/>
        <a:lstStyle/>
        <a:p>
          <a:endParaRPr lang="ru-RU"/>
        </a:p>
      </dgm:t>
    </dgm:pt>
    <dgm:pt modelId="{B9BF91D6-90D9-4AB7-B8D1-675F26C5E8D6}" type="pres">
      <dgm:prSet presAssocID="{FFCC5C4F-06B8-4424-B3F1-5986FFFB0D0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B4C378-4B43-416B-864F-FA26571EA4E4}" type="pres">
      <dgm:prSet presAssocID="{8E6D2DD0-1E63-4B7F-84FA-F1405CA535F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2FA59FC-604B-4914-A189-B5924BB07692}" type="presOf" srcId="{8E6D2DD0-1E63-4B7F-84FA-F1405CA535FD}" destId="{FEB4C378-4B43-416B-864F-FA26571EA4E4}" srcOrd="0" destOrd="0" presId="urn:microsoft.com/office/officeart/2005/8/layout/vList2"/>
    <dgm:cxn modelId="{7755F548-F26E-4CF3-9AFA-72ED696A0093}" srcId="{FFCC5C4F-06B8-4424-B3F1-5986FFFB0D06}" destId="{8E6D2DD0-1E63-4B7F-84FA-F1405CA535FD}" srcOrd="0" destOrd="0" parTransId="{0E744DB9-8445-4624-98E7-71313EB987A0}" sibTransId="{ED410511-C938-4699-92F5-C4AC467D9B85}"/>
    <dgm:cxn modelId="{01F0C631-C4B0-42F1-9B9E-E86FD2C0E319}" type="presOf" srcId="{FFCC5C4F-06B8-4424-B3F1-5986FFFB0D06}" destId="{B9BF91D6-90D9-4AB7-B8D1-675F26C5E8D6}" srcOrd="0" destOrd="0" presId="urn:microsoft.com/office/officeart/2005/8/layout/vList2"/>
    <dgm:cxn modelId="{6213C1CE-E549-4AB7-BE13-570A19EFAA51}" type="presParOf" srcId="{B9BF91D6-90D9-4AB7-B8D1-675F26C5E8D6}" destId="{FEB4C378-4B43-416B-864F-FA26571EA4E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F8A0FB5-887F-4B01-B987-782DFB2483DB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DC3FB147-D8BF-44A3-8F9C-DE289005B3E6}">
      <dgm:prSet/>
      <dgm:spPr/>
      <dgm:t>
        <a:bodyPr/>
        <a:lstStyle/>
        <a:p>
          <a:pPr rtl="0"/>
          <a:r>
            <a:rPr lang="ka-GE" b="1" i="1" smtClean="0"/>
            <a:t>ცოცხალი ორგანიზმები ქმნიან და ინარჩუნებენ მაღალ ორგანიზებულ სტრუქტურას, გარემოს თავისუფალი ენერგიის გამოყენებით: ამ ენერგიას ისინი გარემოში აბრუნებენ თავისათვის გამოუსადეგარი ფორმით.</a:t>
          </a:r>
          <a:endParaRPr lang="ru-RU"/>
        </a:p>
      </dgm:t>
    </dgm:pt>
    <dgm:pt modelId="{9F68AEB4-DAEA-4054-9808-F100E49693ED}" type="parTrans" cxnId="{A41DECA2-CF53-4E1F-B11E-D4480D503BEF}">
      <dgm:prSet/>
      <dgm:spPr/>
      <dgm:t>
        <a:bodyPr/>
        <a:lstStyle/>
        <a:p>
          <a:endParaRPr lang="ru-RU"/>
        </a:p>
      </dgm:t>
    </dgm:pt>
    <dgm:pt modelId="{367F455D-F687-4E85-83FA-D359CDE072DC}" type="sibTrans" cxnId="{A41DECA2-CF53-4E1F-B11E-D4480D503BEF}">
      <dgm:prSet/>
      <dgm:spPr/>
      <dgm:t>
        <a:bodyPr/>
        <a:lstStyle/>
        <a:p>
          <a:endParaRPr lang="ru-RU"/>
        </a:p>
      </dgm:t>
    </dgm:pt>
    <dgm:pt modelId="{A87B0374-C7CC-4B91-AAE5-F1B1DEC90A98}" type="pres">
      <dgm:prSet presAssocID="{DF8A0FB5-887F-4B01-B987-782DFB2483D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42B4F7-86F3-440C-A100-F7094FBD491D}" type="pres">
      <dgm:prSet presAssocID="{DC3FB147-D8BF-44A3-8F9C-DE289005B3E6}" presName="parentText" presStyleLbl="node1" presStyleIdx="0" presStyleCnt="1" custLinFactNeighborY="-557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C108815-3B81-4323-87C4-F4E46CC8664A}" type="presOf" srcId="{DC3FB147-D8BF-44A3-8F9C-DE289005B3E6}" destId="{8242B4F7-86F3-440C-A100-F7094FBD491D}" srcOrd="0" destOrd="0" presId="urn:microsoft.com/office/officeart/2005/8/layout/vList2"/>
    <dgm:cxn modelId="{A41DECA2-CF53-4E1F-B11E-D4480D503BEF}" srcId="{DF8A0FB5-887F-4B01-B987-782DFB2483DB}" destId="{DC3FB147-D8BF-44A3-8F9C-DE289005B3E6}" srcOrd="0" destOrd="0" parTransId="{9F68AEB4-DAEA-4054-9808-F100E49693ED}" sibTransId="{367F455D-F687-4E85-83FA-D359CDE072DC}"/>
    <dgm:cxn modelId="{F326930F-F87C-4CD5-A97A-341D6925EE5D}" type="presOf" srcId="{DF8A0FB5-887F-4B01-B987-782DFB2483DB}" destId="{A87B0374-C7CC-4B91-AAE5-F1B1DEC90A98}" srcOrd="0" destOrd="0" presId="urn:microsoft.com/office/officeart/2005/8/layout/vList2"/>
    <dgm:cxn modelId="{A821AC3B-6869-4737-9540-F196FD191DB0}" type="presParOf" srcId="{A87B0374-C7CC-4B91-AAE5-F1B1DEC90A98}" destId="{8242B4F7-86F3-440C-A100-F7094FBD491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3767E48-B324-4F57-B693-536C8F17EB92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1435CD5-DE1F-4B74-B05A-04E7EDC3F68B}">
      <dgm:prSet/>
      <dgm:spPr/>
      <dgm:t>
        <a:bodyPr/>
        <a:lstStyle/>
        <a:p>
          <a:pPr algn="ctr" rtl="0"/>
          <a:r>
            <a:rPr lang="ka-GE" b="1" dirty="0" smtClean="0"/>
            <a:t>ცოცხალი ორგანიზმები</a:t>
          </a:r>
          <a:r>
            <a:rPr lang="en-US" b="1" dirty="0" smtClean="0"/>
            <a:t> </a:t>
          </a:r>
          <a:r>
            <a:rPr lang="ka-GE" b="1" dirty="0" smtClean="0"/>
            <a:t>შეთვისებული ენერგიის  წყაროსა და კვების ტიპის  მიხედვით იყოფა ფოტოტროფებად და ქემოტროფებად</a:t>
          </a:r>
          <a:endParaRPr lang="ru-RU" b="1" dirty="0"/>
        </a:p>
      </dgm:t>
    </dgm:pt>
    <dgm:pt modelId="{4A4D688B-EC39-4E33-9D05-D3893EAD6F18}" type="parTrans" cxnId="{DB2E0861-0074-429E-B39C-26C8F5897C5F}">
      <dgm:prSet/>
      <dgm:spPr/>
      <dgm:t>
        <a:bodyPr/>
        <a:lstStyle/>
        <a:p>
          <a:endParaRPr lang="ru-RU"/>
        </a:p>
      </dgm:t>
    </dgm:pt>
    <dgm:pt modelId="{54BC9D12-BE70-4FB6-861A-9338D8F1B57E}" type="sibTrans" cxnId="{DB2E0861-0074-429E-B39C-26C8F5897C5F}">
      <dgm:prSet/>
      <dgm:spPr/>
      <dgm:t>
        <a:bodyPr/>
        <a:lstStyle/>
        <a:p>
          <a:endParaRPr lang="ru-RU"/>
        </a:p>
      </dgm:t>
    </dgm:pt>
    <dgm:pt modelId="{B059DD6B-D4E4-439E-A547-55807603A282}" type="pres">
      <dgm:prSet presAssocID="{F3767E48-B324-4F57-B693-536C8F17EB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6A1C86D-395B-421F-926A-62FFFBCEB4EC}" type="pres">
      <dgm:prSet presAssocID="{31435CD5-DE1F-4B74-B05A-04E7EDC3F68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0249088-F5D2-46E5-AC1E-B08B3296BC0C}" type="presOf" srcId="{F3767E48-B324-4F57-B693-536C8F17EB92}" destId="{B059DD6B-D4E4-439E-A547-55807603A282}" srcOrd="0" destOrd="0" presId="urn:microsoft.com/office/officeart/2005/8/layout/vList2"/>
    <dgm:cxn modelId="{BBE7358F-EC2B-43D7-9B99-5278E362D43E}" type="presOf" srcId="{31435CD5-DE1F-4B74-B05A-04E7EDC3F68B}" destId="{06A1C86D-395B-421F-926A-62FFFBCEB4EC}" srcOrd="0" destOrd="0" presId="urn:microsoft.com/office/officeart/2005/8/layout/vList2"/>
    <dgm:cxn modelId="{DB2E0861-0074-429E-B39C-26C8F5897C5F}" srcId="{F3767E48-B324-4F57-B693-536C8F17EB92}" destId="{31435CD5-DE1F-4B74-B05A-04E7EDC3F68B}" srcOrd="0" destOrd="0" parTransId="{4A4D688B-EC39-4E33-9D05-D3893EAD6F18}" sibTransId="{54BC9D12-BE70-4FB6-861A-9338D8F1B57E}"/>
    <dgm:cxn modelId="{D0CA2BE5-803B-4F47-AC45-2E18D3936968}" type="presParOf" srcId="{B059DD6B-D4E4-439E-A547-55807603A282}" destId="{06A1C86D-395B-421F-926A-62FFFBCEB4E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FCC5C4F-06B8-4424-B3F1-5986FFFB0D06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6D2DD0-1E63-4B7F-84FA-F1405CA535FD}">
      <dgm:prSet/>
      <dgm:spPr/>
      <dgm:t>
        <a:bodyPr/>
        <a:lstStyle/>
        <a:p>
          <a:pPr rtl="0"/>
          <a:r>
            <a:rPr lang="ka-GE" b="1" dirty="0" smtClean="0"/>
            <a:t>მზის ენერგია, ცოცხალი სამყარო და გარემო</a:t>
          </a:r>
          <a:endParaRPr lang="ru-RU" b="1" dirty="0"/>
        </a:p>
      </dgm:t>
    </dgm:pt>
    <dgm:pt modelId="{0E744DB9-8445-4624-98E7-71313EB987A0}" type="parTrans" cxnId="{7755F548-F26E-4CF3-9AFA-72ED696A0093}">
      <dgm:prSet/>
      <dgm:spPr/>
      <dgm:t>
        <a:bodyPr/>
        <a:lstStyle/>
        <a:p>
          <a:endParaRPr lang="ru-RU"/>
        </a:p>
      </dgm:t>
    </dgm:pt>
    <dgm:pt modelId="{ED410511-C938-4699-92F5-C4AC467D9B85}" type="sibTrans" cxnId="{7755F548-F26E-4CF3-9AFA-72ED696A0093}">
      <dgm:prSet/>
      <dgm:spPr/>
      <dgm:t>
        <a:bodyPr/>
        <a:lstStyle/>
        <a:p>
          <a:endParaRPr lang="ru-RU"/>
        </a:p>
      </dgm:t>
    </dgm:pt>
    <dgm:pt modelId="{B9BF91D6-90D9-4AB7-B8D1-675F26C5E8D6}" type="pres">
      <dgm:prSet presAssocID="{FFCC5C4F-06B8-4424-B3F1-5986FFFB0D0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B4C378-4B43-416B-864F-FA26571EA4E4}" type="pres">
      <dgm:prSet presAssocID="{8E6D2DD0-1E63-4B7F-84FA-F1405CA535FD}" presName="parentText" presStyleLbl="node1" presStyleIdx="0" presStyleCnt="1" custLinFactNeighborX="926" custLinFactNeighborY="-430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309F42C-BEF7-4CFD-8454-E58BFA130033}" type="presOf" srcId="{FFCC5C4F-06B8-4424-B3F1-5986FFFB0D06}" destId="{B9BF91D6-90D9-4AB7-B8D1-675F26C5E8D6}" srcOrd="0" destOrd="0" presId="urn:microsoft.com/office/officeart/2005/8/layout/vList2"/>
    <dgm:cxn modelId="{03ABDAE2-B5F6-4DB6-B66E-5791D783AC6C}" type="presOf" srcId="{8E6D2DD0-1E63-4B7F-84FA-F1405CA535FD}" destId="{FEB4C378-4B43-416B-864F-FA26571EA4E4}" srcOrd="0" destOrd="0" presId="urn:microsoft.com/office/officeart/2005/8/layout/vList2"/>
    <dgm:cxn modelId="{7755F548-F26E-4CF3-9AFA-72ED696A0093}" srcId="{FFCC5C4F-06B8-4424-B3F1-5986FFFB0D06}" destId="{8E6D2DD0-1E63-4B7F-84FA-F1405CA535FD}" srcOrd="0" destOrd="0" parTransId="{0E744DB9-8445-4624-98E7-71313EB987A0}" sibTransId="{ED410511-C938-4699-92F5-C4AC467D9B85}"/>
    <dgm:cxn modelId="{DE869CEA-7ECD-451E-A3D7-60C7DC4DEB12}" type="presParOf" srcId="{B9BF91D6-90D9-4AB7-B8D1-675F26C5E8D6}" destId="{FEB4C378-4B43-416B-864F-FA26571EA4E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055CEF8-3BC0-4608-87F8-263CBE7AE357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0FF2DCE-4F7F-49CF-A3E0-4CAE73FDBAD9}">
      <dgm:prSet/>
      <dgm:spPr/>
      <dgm:t>
        <a:bodyPr/>
        <a:lstStyle/>
        <a:p>
          <a:pPr rtl="0"/>
          <a:r>
            <a:rPr lang="ka-GE" b="1" i="1" dirty="0" smtClean="0"/>
            <a:t>თავისივე მსგავსის წარმოქმნა ცოცხალის ყველაზე შესანიშნავი და საოცარი თვისებაა </a:t>
          </a:r>
          <a:endParaRPr lang="ru-RU" dirty="0"/>
        </a:p>
      </dgm:t>
    </dgm:pt>
    <dgm:pt modelId="{EFF35E35-5C22-4163-B20D-B08287D58AB6}" type="parTrans" cxnId="{2AC63776-3676-47E2-B734-21E014FC9648}">
      <dgm:prSet/>
      <dgm:spPr/>
      <dgm:t>
        <a:bodyPr/>
        <a:lstStyle/>
        <a:p>
          <a:endParaRPr lang="ru-RU"/>
        </a:p>
      </dgm:t>
    </dgm:pt>
    <dgm:pt modelId="{D54D833B-E736-4185-82BB-3D808EB3CF8F}" type="sibTrans" cxnId="{2AC63776-3676-47E2-B734-21E014FC9648}">
      <dgm:prSet/>
      <dgm:spPr/>
      <dgm:t>
        <a:bodyPr/>
        <a:lstStyle/>
        <a:p>
          <a:endParaRPr lang="ru-RU"/>
        </a:p>
      </dgm:t>
    </dgm:pt>
    <dgm:pt modelId="{C6407652-7B47-423F-BCC9-8E8F3E7C73C5}" type="pres">
      <dgm:prSet presAssocID="{B055CEF8-3BC0-4608-87F8-263CBE7AE35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BBCAEA-629C-48CD-A712-ECA795C36B40}" type="pres">
      <dgm:prSet presAssocID="{E0FF2DCE-4F7F-49CF-A3E0-4CAE73FDBAD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CCEF35-6E3E-4C17-B270-8AA938E037C8}" type="presOf" srcId="{E0FF2DCE-4F7F-49CF-A3E0-4CAE73FDBAD9}" destId="{0BBBCAEA-629C-48CD-A712-ECA795C36B40}" srcOrd="0" destOrd="0" presId="urn:microsoft.com/office/officeart/2005/8/layout/vList2"/>
    <dgm:cxn modelId="{B2A67958-5846-40B4-AF2F-F3541949E76C}" type="presOf" srcId="{B055CEF8-3BC0-4608-87F8-263CBE7AE357}" destId="{C6407652-7B47-423F-BCC9-8E8F3E7C73C5}" srcOrd="0" destOrd="0" presId="urn:microsoft.com/office/officeart/2005/8/layout/vList2"/>
    <dgm:cxn modelId="{2AC63776-3676-47E2-B734-21E014FC9648}" srcId="{B055CEF8-3BC0-4608-87F8-263CBE7AE357}" destId="{E0FF2DCE-4F7F-49CF-A3E0-4CAE73FDBAD9}" srcOrd="0" destOrd="0" parTransId="{EFF35E35-5C22-4163-B20D-B08287D58AB6}" sibTransId="{D54D833B-E736-4185-82BB-3D808EB3CF8F}"/>
    <dgm:cxn modelId="{718F1336-9C55-4D3F-8B32-7889D68DB082}" type="presParOf" srcId="{C6407652-7B47-423F-BCC9-8E8F3E7C73C5}" destId="{0BBBCAEA-629C-48CD-A712-ECA795C36B4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A1C86D-395B-421F-926A-62FFFBCEB4EC}">
      <dsp:nvSpPr>
        <dsp:cNvPr id="0" name=""/>
        <dsp:cNvSpPr/>
      </dsp:nvSpPr>
      <dsp:spPr>
        <a:xfrm>
          <a:off x="0" y="150299"/>
          <a:ext cx="8229600" cy="842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ცოცხალი ორგანიზმებისათვის დამახასიათებელი თავისებურებები რომლითაც იგი განსხვავდება არაცოცხალისაგან</a:t>
          </a:r>
          <a:endParaRPr lang="ru-RU" sz="2000" b="1" kern="1200" dirty="0"/>
        </a:p>
      </dsp:txBody>
      <dsp:txXfrm>
        <a:off x="41123" y="191422"/>
        <a:ext cx="8147354" cy="7601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B4C378-4B43-416B-864F-FA26571EA4E4}">
      <dsp:nvSpPr>
        <dsp:cNvPr id="0" name=""/>
        <dsp:cNvSpPr/>
      </dsp:nvSpPr>
      <dsp:spPr>
        <a:xfrm>
          <a:off x="0" y="2880"/>
          <a:ext cx="8229600" cy="11372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700" kern="1200" dirty="0" smtClean="0"/>
            <a:t>ცოცხალ ორგანიზმში მრავალფეროვნების მიღწევის ძირითადი პრინციპები</a:t>
          </a:r>
          <a:endParaRPr lang="ru-RU" sz="2700" kern="1200" dirty="0"/>
        </a:p>
      </dsp:txBody>
      <dsp:txXfrm>
        <a:off x="55515" y="58395"/>
        <a:ext cx="8118570" cy="10262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42B4F7-86F3-440C-A100-F7094FBD491D}">
      <dsp:nvSpPr>
        <dsp:cNvPr id="0" name=""/>
        <dsp:cNvSpPr/>
      </dsp:nvSpPr>
      <dsp:spPr>
        <a:xfrm>
          <a:off x="0" y="0"/>
          <a:ext cx="8229600" cy="1544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i="1" kern="1200" smtClean="0"/>
            <a:t>ცოცხალი ორგანიზმები ქმნიან და ინარჩუნებენ მაღალ ორგანიზებულ სტრუქტურას, გარემოს თავისუფალი ენერგიის გამოყენებით: ამ ენერგიას ისინი გარემოში აბრუნებენ თავისათვის გამოუსადეგარი ფორმით.</a:t>
          </a:r>
          <a:endParaRPr lang="ru-RU" sz="2000" kern="1200"/>
        </a:p>
      </dsp:txBody>
      <dsp:txXfrm>
        <a:off x="75391" y="75391"/>
        <a:ext cx="8078818" cy="13936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A1C86D-395B-421F-926A-62FFFBCEB4EC}">
      <dsp:nvSpPr>
        <dsp:cNvPr id="0" name=""/>
        <dsp:cNvSpPr/>
      </dsp:nvSpPr>
      <dsp:spPr>
        <a:xfrm>
          <a:off x="0" y="150299"/>
          <a:ext cx="8229600" cy="842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/>
            <a:t>ცოცხალი ორგანიზმები</a:t>
          </a:r>
          <a:r>
            <a:rPr lang="en-US" sz="2000" b="1" kern="1200" dirty="0" smtClean="0"/>
            <a:t> </a:t>
          </a:r>
          <a:r>
            <a:rPr lang="ka-GE" sz="2000" b="1" kern="1200" dirty="0" smtClean="0"/>
            <a:t>შეთვისებული ენერგიის  წყაროსა და კვების ტიპის  მიხედვით იყოფა ფოტოტროფებად და ქემოტროფებად</a:t>
          </a:r>
          <a:endParaRPr lang="ru-RU" sz="2000" b="1" kern="1200" dirty="0"/>
        </a:p>
      </dsp:txBody>
      <dsp:txXfrm>
        <a:off x="41123" y="191422"/>
        <a:ext cx="8147354" cy="7601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B4C378-4B43-416B-864F-FA26571EA4E4}">
      <dsp:nvSpPr>
        <dsp:cNvPr id="0" name=""/>
        <dsp:cNvSpPr/>
      </dsp:nvSpPr>
      <dsp:spPr>
        <a:xfrm>
          <a:off x="0" y="161717"/>
          <a:ext cx="8229600" cy="7546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000" b="1" kern="1200" dirty="0" smtClean="0"/>
            <a:t>მზის ენერგია, ცოცხალი სამყარო და გარემო</a:t>
          </a:r>
          <a:endParaRPr lang="ru-RU" sz="3000" b="1" kern="1200" dirty="0"/>
        </a:p>
      </dsp:txBody>
      <dsp:txXfrm>
        <a:off x="36839" y="198556"/>
        <a:ext cx="8155922" cy="68097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026B4-F416-4AE5-9BB2-2931D6FE4BDE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01709-C4C7-4E8E-A6CB-1B6184608C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44560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026B4-F416-4AE5-9BB2-2931D6FE4BDE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01709-C4C7-4E8E-A6CB-1B6184608C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1264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026B4-F416-4AE5-9BB2-2931D6FE4BDE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01709-C4C7-4E8E-A6CB-1B6184608C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871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026B4-F416-4AE5-9BB2-2931D6FE4BDE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01709-C4C7-4E8E-A6CB-1B6184608C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76948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026B4-F416-4AE5-9BB2-2931D6FE4BDE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01709-C4C7-4E8E-A6CB-1B6184608C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4781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026B4-F416-4AE5-9BB2-2931D6FE4BDE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01709-C4C7-4E8E-A6CB-1B6184608C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1654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026B4-F416-4AE5-9BB2-2931D6FE4BDE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01709-C4C7-4E8E-A6CB-1B6184608C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30840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026B4-F416-4AE5-9BB2-2931D6FE4BDE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01709-C4C7-4E8E-A6CB-1B6184608C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6723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026B4-F416-4AE5-9BB2-2931D6FE4BDE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01709-C4C7-4E8E-A6CB-1B6184608C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33257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026B4-F416-4AE5-9BB2-2931D6FE4BDE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01709-C4C7-4E8E-A6CB-1B6184608C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7120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026B4-F416-4AE5-9BB2-2931D6FE4BDE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01709-C4C7-4E8E-A6CB-1B6184608C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1770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026B4-F416-4AE5-9BB2-2931D6FE4BDE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01709-C4C7-4E8E-A6CB-1B6184608C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4095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microsoft.com/office/2007/relationships/diagramDrawing" Target="../diagrams/drawing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/>
          <a:p>
            <a:r>
              <a:rPr lang="ka-GE" dirty="0" smtClean="0"/>
              <a:t>ბიოქიმიის საგანი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>
            <a:normAutofit fontScale="55000" lnSpcReduction="20000"/>
          </a:bodyPr>
          <a:lstStyle/>
          <a:p>
            <a:r>
              <a:rPr lang="ka-GE" sz="3800" dirty="0" smtClean="0">
                <a:solidFill>
                  <a:schemeClr val="tx1"/>
                </a:solidFill>
              </a:rPr>
              <a:t>ბიოქიმია არის მეცნიერება, რომელიც შეისწავლის ცოცხალ ორგანიზმებში მიმდინარე ქიმიურ პროცესებს და მის მთავარ  ამოცანას წარმოადგენს ცოცხალი სისტემების ფუნქციონირების, გამრავლებისა და პოპულაციებად ფორმირების მექანიზმების დადგენა. </a:t>
            </a:r>
            <a:endParaRPr lang="en-US" sz="3800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4" name="Подзаголовок 2"/>
          <p:cNvSpPr>
            <a:spLocks noGrp="1"/>
          </p:cNvSpPr>
          <p:nvPr/>
        </p:nvSpPr>
        <p:spPr>
          <a:xfrm>
            <a:off x="5181600" y="5638800"/>
            <a:ext cx="3276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a-GE" dirty="0" smtClean="0"/>
          </a:p>
          <a:p>
            <a:pPr algn="l"/>
            <a:r>
              <a:rPr lang="ka-GE" sz="3000" b="1" dirty="0" smtClean="0">
                <a:solidFill>
                  <a:schemeClr val="accent5">
                    <a:lumMod val="50000"/>
                  </a:schemeClr>
                </a:solidFill>
              </a:rPr>
              <a:t>კურსი: ზოგადი ბიოქიმია</a:t>
            </a:r>
          </a:p>
          <a:p>
            <a:pPr algn="l"/>
            <a:r>
              <a:rPr lang="ka-GE" sz="3000" b="1" dirty="0" smtClean="0">
                <a:solidFill>
                  <a:schemeClr val="accent5">
                    <a:lumMod val="50000"/>
                  </a:schemeClr>
                </a:solidFill>
              </a:rPr>
              <a:t>ლექტორი:  მურად გარუჩავა</a:t>
            </a:r>
            <a:endParaRPr lang="ru-RU" sz="30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1651377"/>
      </p:ext>
    </p:extLst>
  </p:cSld>
  <p:clrMapOvr>
    <a:masterClrMapping/>
  </p:clrMapOvr>
  <p:transition advTm="532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1044432889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62000" y="2057400"/>
            <a:ext cx="8202489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ka-GE" sz="2000" b="1" i="1" dirty="0" smtClean="0">
                <a:solidFill>
                  <a:srgbClr val="0070C0"/>
                </a:solidFill>
              </a:rPr>
              <a:t>ინფორმაციის კომპაქტური შენახვა</a:t>
            </a:r>
          </a:p>
          <a:p>
            <a:pPr marL="342900" indent="-342900"/>
            <a:r>
              <a:rPr lang="ka-GE" sz="2000" b="1" i="1" dirty="0" smtClean="0">
                <a:solidFill>
                  <a:srgbClr val="0070C0"/>
                </a:solidFill>
              </a:rPr>
              <a:t>      მაგ. ინფორმაცია ადამიანის შესახებ ინახება დნმ-ის მოლეკულაში, რომლის მასაა  6 </a:t>
            </a:r>
            <a:r>
              <a:rPr lang="en-US" sz="2000" b="1" i="1" dirty="0" smtClean="0">
                <a:solidFill>
                  <a:srgbClr val="0070C0"/>
                </a:solidFill>
              </a:rPr>
              <a:t>x10</a:t>
            </a:r>
            <a:r>
              <a:rPr lang="en-US" sz="2000" b="1" i="1" baseline="30000" dirty="0" smtClean="0">
                <a:solidFill>
                  <a:srgbClr val="0070C0"/>
                </a:solidFill>
              </a:rPr>
              <a:t>-12 </a:t>
            </a:r>
            <a:r>
              <a:rPr lang="ka-GE" sz="2000" b="1" i="1" dirty="0" smtClean="0">
                <a:solidFill>
                  <a:srgbClr val="0070C0"/>
                </a:solidFill>
              </a:rPr>
              <a:t> გ ტოლია</a:t>
            </a:r>
            <a:endParaRPr lang="ka-GE" sz="2000" b="1" i="1" dirty="0">
              <a:solidFill>
                <a:srgbClr val="0070C0"/>
              </a:solidFill>
            </a:endParaRPr>
          </a:p>
          <a:p>
            <a:pPr marL="342900" indent="-342900">
              <a:buAutoNum type="arabicPeriod" startAt="2"/>
            </a:pPr>
            <a:r>
              <a:rPr lang="ka-GE" sz="2000" b="1" i="1" dirty="0" smtClean="0">
                <a:solidFill>
                  <a:srgbClr val="0070C0"/>
                </a:solidFill>
              </a:rPr>
              <a:t>შენახვის  მაღალი სტაბილურობა</a:t>
            </a:r>
          </a:p>
          <a:p>
            <a:pPr marL="342900" indent="-342900">
              <a:buAutoNum type="arabicPeriod" startAt="2"/>
            </a:pPr>
            <a:r>
              <a:rPr lang="ka-GE" sz="2000" b="1" i="1" dirty="0" smtClean="0">
                <a:solidFill>
                  <a:srgbClr val="0070C0"/>
                </a:solidFill>
              </a:rPr>
              <a:t>ტრანსლაციის თავისებურება  - დნმ-ში ჩაწერილი ერთგანზომილებიანი ინფორმაცია შემდგარი მხოლოდ მონონუკლეოტიდთა განსხვავებული თანმიმდევრობისაგან გადაიწერება რთულ სამგანზომილებიან  ცილის მოლეკულაში </a:t>
            </a:r>
            <a:endParaRPr lang="en-US" sz="2000" dirty="0" smtClean="0"/>
          </a:p>
          <a:p>
            <a:pPr marL="342900" indent="-342900">
              <a:buFont typeface="+mj-lt"/>
              <a:buAutoNum type="arabicPeriod"/>
            </a:pPr>
            <a:endParaRPr lang="ru-RU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99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ka-GE" sz="3200" dirty="0" smtClean="0"/>
              <a:t>ამგვარად,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Autofit/>
          </a:bodyPr>
          <a:lstStyle/>
          <a:p>
            <a:r>
              <a:rPr lang="ka-GE" sz="2000" dirty="0"/>
              <a:t>ცოცხალი უჯრედი არის ორგანული ნაერთებისაგან შემდგარი იზოთერმული სისტემა, რომელსაც შეუძლია თვითაწყობა, თვითრეგულირება და თავისივე მსგავსის წარმოქმნა, თავისუფალ ენერგიის და საშენ მასალის გარემოდან შეთვისება.</a:t>
            </a:r>
            <a:endParaRPr lang="ru-RU" sz="2000" dirty="0"/>
          </a:p>
          <a:p>
            <a:r>
              <a:rPr lang="ka-GE" sz="2000" dirty="0"/>
              <a:t> </a:t>
            </a:r>
            <a:r>
              <a:rPr lang="ka-GE" sz="2000" dirty="0" smtClean="0"/>
              <a:t>უ</a:t>
            </a:r>
            <a:r>
              <a:rPr lang="ka-GE" sz="2000" dirty="0"/>
              <a:t>ჯ</a:t>
            </a:r>
            <a:r>
              <a:rPr lang="ka-GE" sz="2000" dirty="0" smtClean="0"/>
              <a:t>რედში </a:t>
            </a:r>
            <a:r>
              <a:rPr lang="ka-GE" sz="2000" dirty="0"/>
              <a:t>პარალელურად მიმდინარეობს მრავალი თანამიმდევრული ქიმიური რეაქცია, რომელიც ჩქარდება ორგანული კატალიზატორებით - ფერმენტებით, სინთეზირებული უჯრედის მიერვე.</a:t>
            </a:r>
            <a:endParaRPr lang="ru-RU" sz="2000" dirty="0"/>
          </a:p>
          <a:p>
            <a:r>
              <a:rPr lang="en-US" sz="2000" dirty="0"/>
              <a:t> </a:t>
            </a:r>
            <a:r>
              <a:rPr lang="ka-GE" sz="2000" dirty="0" smtClean="0"/>
              <a:t>უჯრედი </a:t>
            </a:r>
            <a:r>
              <a:rPr lang="ka-GE" sz="2000" dirty="0"/>
              <a:t>თვითონ უზრუნველყოფს სტაციონარულ მდგომარეობას, რომელიც განსხვავებულია გარემოსაგან. იგი მუშაობს კომპონენტებისა და პროცესების მაქსიმალური ეკონომიის პრინციპით.</a:t>
            </a:r>
            <a:endParaRPr lang="ru-RU" sz="2000" dirty="0"/>
          </a:p>
          <a:p>
            <a:r>
              <a:rPr lang="ka-GE" sz="2000" dirty="0"/>
              <a:t> </a:t>
            </a:r>
            <a:r>
              <a:rPr lang="ka-GE" sz="2000" dirty="0" smtClean="0"/>
              <a:t>უჯრედის </a:t>
            </a:r>
            <a:r>
              <a:rPr lang="ka-GE" sz="2000" dirty="0"/>
              <a:t>შეუმცდარი თვითაღწარმოების თვისება მრავალი თაობის განმავლობაში ხორციელდება დნმ-ში ხაზოვანი კოდირების </a:t>
            </a:r>
            <a:r>
              <a:rPr lang="ka-GE" sz="2000" dirty="0" smtClean="0"/>
              <a:t>თვითაღდგენის </a:t>
            </a:r>
            <a:r>
              <a:rPr lang="ka-GE" sz="2000" dirty="0"/>
              <a:t>სისტემის საშუალებით.</a:t>
            </a:r>
            <a:endParaRPr lang="ru-RU" sz="20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61149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1837890815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სირთულე და ორგანიზება</a:t>
            </a:r>
          </a:p>
          <a:p>
            <a:r>
              <a:rPr lang="ka-GE" sz="2400" dirty="0" smtClean="0"/>
              <a:t>მკაცრად განსაზღვრული ფუნქციები</a:t>
            </a:r>
          </a:p>
          <a:p>
            <a:r>
              <a:rPr lang="ka-GE" sz="2400" dirty="0" smtClean="0"/>
              <a:t>გარემოდან ენერგიის შეთვისება </a:t>
            </a:r>
            <a:endParaRPr lang="en-US" sz="2400" dirty="0" smtClean="0"/>
          </a:p>
          <a:p>
            <a:r>
              <a:rPr lang="ka-GE" sz="2400" dirty="0"/>
              <a:t>თავისივე მსგავსის </a:t>
            </a:r>
            <a:r>
              <a:rPr lang="ka-GE" sz="2400" dirty="0" smtClean="0"/>
              <a:t>წარმოქმნ</a:t>
            </a:r>
            <a:r>
              <a:rPr lang="ka-GE" sz="2400" dirty="0"/>
              <a:t>ა</a:t>
            </a:r>
            <a:r>
              <a:rPr lang="ka-GE" sz="2400" dirty="0" smtClean="0"/>
              <a:t> </a:t>
            </a:r>
            <a:r>
              <a:rPr lang="ka-GE" sz="2400" dirty="0"/>
              <a:t>ანუ გამრავლების უნარი. </a:t>
            </a:r>
            <a:endParaRPr lang="ka-GE" sz="24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36702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415675183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sz="2400" dirty="0"/>
              <a:t>ბიოლოგიური მაკრომოლეკულების სტრუქტურა თავის არსში მარტივია.</a:t>
            </a:r>
            <a:endParaRPr lang="ru-RU" sz="2400" dirty="0"/>
          </a:p>
          <a:p>
            <a:r>
              <a:rPr lang="ka-GE" sz="2400" dirty="0"/>
              <a:t>მაკრომოლეკულების შენება ხდება </a:t>
            </a:r>
            <a:r>
              <a:rPr lang="ka-GE" sz="2400" dirty="0" smtClean="0"/>
              <a:t>ერთნაირი </a:t>
            </a:r>
            <a:r>
              <a:rPr lang="ka-GE" sz="2400" dirty="0"/>
              <a:t>საშენი </a:t>
            </a:r>
            <a:r>
              <a:rPr lang="ka-GE" sz="2400" dirty="0" smtClean="0"/>
              <a:t>ბლოკებით</a:t>
            </a:r>
          </a:p>
          <a:p>
            <a:r>
              <a:rPr lang="ka-GE" sz="2400" dirty="0"/>
              <a:t>მრავალფეროვნება მიიღება საშენი ბლოკების განლაგების თავისებურებით ყოველი ორგანიზმის ყოველ მაკრომოლეკულაში</a:t>
            </a:r>
            <a:r>
              <a:rPr lang="ka-GE" sz="2400" dirty="0" smtClean="0"/>
              <a:t>.</a:t>
            </a:r>
          </a:p>
          <a:p>
            <a:r>
              <a:rPr lang="ka-GE" sz="2400" dirty="0"/>
              <a:t>ბიომოლეკულები უჯრედებში სპეციფიურ ფუნქციებს ასრულებენ.  </a:t>
            </a:r>
            <a:endParaRPr lang="ru-RU" sz="2400" dirty="0"/>
          </a:p>
          <a:p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2993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2341180685"/>
              </p:ext>
            </p:extLst>
          </p:nvPr>
        </p:nvGraphicFramePr>
        <p:xfrm>
          <a:off x="446856" y="260648"/>
          <a:ext cx="8229600" cy="15726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1981200" y="2263616"/>
            <a:ext cx="4489609" cy="4594384"/>
            <a:chOff x="1954599" y="2074976"/>
            <a:chExt cx="4489609" cy="4594384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954599" y="2074976"/>
              <a:ext cx="4489609" cy="4594384"/>
            </a:xfrm>
            <a:prstGeom prst="rect">
              <a:avLst/>
            </a:prstGeom>
          </p:spPr>
        </p:pic>
        <p:sp>
          <p:nvSpPr>
            <p:cNvPr id="4" name="Овал 3"/>
            <p:cNvSpPr/>
            <p:nvPr/>
          </p:nvSpPr>
          <p:spPr>
            <a:xfrm>
              <a:off x="3902156" y="2101894"/>
              <a:ext cx="806490" cy="80649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a-GE" sz="16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მზე</a:t>
              </a:r>
              <a:endParaRPr lang="ru-RU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45631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12776"/>
            <a:ext cx="8748464" cy="430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1837890815"/>
              </p:ext>
            </p:extLst>
          </p:nvPr>
        </p:nvGraphicFramePr>
        <p:xfrm>
          <a:off x="609600" y="4270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97100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3100" dirty="0" smtClean="0"/>
              <a:t>უჯრედის ბიოლოგიასა და ბიოქიმიაში გამოყენებული სიგრძის ერთეულები: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ka-GE" dirty="0" smtClean="0"/>
              <a:t> 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ka-GE" sz="1800" dirty="0" smtClean="0"/>
              <a:t>1 მეტრი =100 სმ =1 000 მმ =1 000 000 მიკრომეტრს (მკმ) ანუ 10</a:t>
            </a:r>
            <a:r>
              <a:rPr lang="ka-GE" sz="1800" baseline="30000" dirty="0" smtClean="0"/>
              <a:t>6 </a:t>
            </a:r>
            <a:r>
              <a:rPr lang="ka-GE" sz="1800" dirty="0" smtClean="0"/>
              <a:t>მიკრომეტრს</a:t>
            </a:r>
            <a:endParaRPr lang="en-US" sz="1800" dirty="0" smtClean="0"/>
          </a:p>
          <a:p>
            <a:pPr>
              <a:buNone/>
            </a:pPr>
            <a:r>
              <a:rPr lang="ka-GE" sz="1800" dirty="0" smtClean="0"/>
              <a:t>                =1 000 000 000 ნანომეტრს ანუ 10</a:t>
            </a:r>
            <a:r>
              <a:rPr lang="ka-GE" sz="1800" baseline="30000" dirty="0" smtClean="0"/>
              <a:t>9 </a:t>
            </a:r>
            <a:r>
              <a:rPr lang="ka-GE" sz="1800" dirty="0" smtClean="0"/>
              <a:t> ნანომეტრს</a:t>
            </a:r>
            <a:endParaRPr lang="en-US" sz="1800" dirty="0" smtClean="0"/>
          </a:p>
          <a:p>
            <a:pPr>
              <a:buNone/>
            </a:pPr>
            <a:r>
              <a:rPr lang="ka-GE" sz="1800" dirty="0" smtClean="0"/>
              <a:t> </a:t>
            </a:r>
            <a:endParaRPr lang="en-US" sz="1800" dirty="0" smtClean="0"/>
          </a:p>
          <a:p>
            <a:pPr>
              <a:buNone/>
            </a:pPr>
            <a:r>
              <a:rPr lang="ka-GE" sz="1800" dirty="0" smtClean="0"/>
              <a:t>1 მიკრონი   =1 მკმ</a:t>
            </a:r>
            <a:endParaRPr lang="en-US" sz="1800" dirty="0" smtClean="0"/>
          </a:p>
          <a:p>
            <a:pPr>
              <a:buNone/>
            </a:pPr>
            <a:r>
              <a:rPr lang="ka-GE" sz="1800" dirty="0" smtClean="0"/>
              <a:t>1 მილიმიკრონი   = 1 ნანომეტრს (ნმ)</a:t>
            </a:r>
            <a:endParaRPr lang="en-US" sz="1800" dirty="0" smtClean="0"/>
          </a:p>
          <a:p>
            <a:pPr>
              <a:buNone/>
            </a:pPr>
            <a:r>
              <a:rPr lang="ka-GE" sz="1800" dirty="0" smtClean="0"/>
              <a:t>1 ანგსტრემი  (</a:t>
            </a:r>
            <a:r>
              <a:rPr lang="en-US" sz="1800" dirty="0" err="1" smtClean="0"/>
              <a:t>A</a:t>
            </a:r>
            <a:r>
              <a:rPr lang="en-US" sz="1800" baseline="30000" dirty="0" err="1" smtClean="0"/>
              <a:t>o</a:t>
            </a:r>
            <a:r>
              <a:rPr lang="ka-GE" sz="1800" dirty="0" smtClean="0"/>
              <a:t>)</a:t>
            </a:r>
            <a:r>
              <a:rPr lang="en-US" sz="1800" dirty="0" smtClean="0"/>
              <a:t> = 0.1 </a:t>
            </a:r>
            <a:r>
              <a:rPr lang="ka-GE" sz="1800" dirty="0" smtClean="0"/>
              <a:t>ნანომეტრს (ნმ)</a:t>
            </a: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ru-RU" sz="1800" dirty="0" smtClean="0"/>
              <a:t> </a:t>
            </a:r>
            <a:endParaRPr lang="en-US" sz="1800" dirty="0" smtClean="0"/>
          </a:p>
          <a:p>
            <a:pPr>
              <a:buNone/>
            </a:pPr>
            <a:r>
              <a:rPr lang="ru-RU" sz="1800" dirty="0" smtClean="0"/>
              <a:t> </a:t>
            </a:r>
            <a:endParaRPr lang="en-US" sz="1800" dirty="0" smtClean="0"/>
          </a:p>
          <a:p>
            <a:pPr>
              <a:buNone/>
            </a:pPr>
            <a:r>
              <a:rPr lang="ru-RU" sz="1800" dirty="0" smtClean="0"/>
              <a:t> </a:t>
            </a:r>
            <a:endParaRPr lang="en-US" sz="1800" dirty="0" smtClean="0"/>
          </a:p>
          <a:p>
            <a:pPr>
              <a:buNone/>
            </a:pPr>
            <a:r>
              <a:rPr lang="ru-RU" sz="1800" dirty="0" smtClean="0"/>
              <a:t> </a:t>
            </a:r>
            <a:endParaRPr lang="en-US" sz="1800" dirty="0" smtClean="0"/>
          </a:p>
          <a:p>
            <a:pPr>
              <a:buNone/>
            </a:pPr>
            <a:endParaRPr lang="en-US" sz="1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514600" y="4191000"/>
          <a:ext cx="609600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dirty="0" smtClean="0"/>
                        <a:t>10</a:t>
                      </a:r>
                      <a:r>
                        <a:rPr lang="ka-GE" sz="1800" baseline="30000" dirty="0" smtClean="0"/>
                        <a:t>3</a:t>
                      </a:r>
                      <a:endParaRPr lang="en-US" sz="180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dirty="0" smtClean="0"/>
                        <a:t>კილო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dirty="0" smtClean="0"/>
                        <a:t>10</a:t>
                      </a:r>
                      <a:r>
                        <a:rPr lang="ka-GE" sz="1800" baseline="30000" dirty="0" smtClean="0"/>
                        <a:t>-3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dirty="0" smtClean="0"/>
                        <a:t>მილი- (მ)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dirty="0" smtClean="0"/>
                        <a:t>10</a:t>
                      </a:r>
                      <a:r>
                        <a:rPr lang="ka-GE" sz="1800" baseline="30000" dirty="0" smtClean="0"/>
                        <a:t>6</a:t>
                      </a:r>
                      <a:endParaRPr lang="en-US" sz="180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dirty="0" smtClean="0"/>
                        <a:t>მეგა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dirty="0" smtClean="0"/>
                        <a:t>10</a:t>
                      </a:r>
                      <a:r>
                        <a:rPr lang="ka-GE" sz="1800" baseline="30000" dirty="0" smtClean="0"/>
                        <a:t>-6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dirty="0" smtClean="0"/>
                        <a:t>მიკრო-(მკ)</a:t>
                      </a:r>
                      <a:endParaRPr lang="en-US" sz="1800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dirty="0" smtClean="0"/>
                        <a:t>10</a:t>
                      </a:r>
                      <a:r>
                        <a:rPr lang="ka-GE" sz="1800" baseline="30000" dirty="0" smtClean="0"/>
                        <a:t>9</a:t>
                      </a:r>
                      <a:endParaRPr lang="en-US" sz="180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dirty="0" smtClean="0"/>
                        <a:t>გიგა</a:t>
                      </a:r>
                      <a:endParaRPr lang="en-US" sz="180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dirty="0" smtClean="0"/>
                        <a:t>10</a:t>
                      </a:r>
                      <a:r>
                        <a:rPr lang="ka-GE" sz="1800" baseline="30000" dirty="0" smtClean="0"/>
                        <a:t>-9</a:t>
                      </a:r>
                      <a:endParaRPr lang="en-US" sz="180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dirty="0" smtClean="0"/>
                        <a:t>ნანო- (ნ)</a:t>
                      </a:r>
                      <a:endParaRPr lang="en-US" sz="1800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dirty="0" smtClean="0"/>
              <a:t>ზოგიერთი ბიოლოგიური სტრუქტურის ზომა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13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a-GE" sz="1200">
                          <a:latin typeface="Sylfaen"/>
                          <a:ea typeface="Times New Roman"/>
                        </a:rPr>
                        <a:t>სტრუქტურა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a-GE" sz="1200">
                          <a:latin typeface="Sylfaen"/>
                          <a:ea typeface="Times New Roman"/>
                        </a:rPr>
                        <a:t>სიგრძე, ნმ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a-GE" sz="1200">
                          <a:latin typeface="Sylfaen"/>
                          <a:ea typeface="Times New Roman"/>
                        </a:rPr>
                        <a:t>სტრუქტურა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a-GE" sz="1200">
                          <a:latin typeface="Sylfaen"/>
                          <a:ea typeface="Times New Roman"/>
                        </a:rPr>
                        <a:t>სიგრძე, ნმ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a-GE" sz="1200">
                          <a:latin typeface="Sylfaen"/>
                          <a:ea typeface="Times New Roman"/>
                        </a:rPr>
                        <a:t>ალანინი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Sylfaen"/>
                          <a:ea typeface="Times New Roman"/>
                        </a:rPr>
                        <a:t>0.5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200">
                          <a:latin typeface="Sylfaen"/>
                          <a:ea typeface="Times New Roman"/>
                        </a:rPr>
                        <a:t>ღვიძლის უჯრედების მიტოქონდრია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Sylfaen"/>
                          <a:ea typeface="Times New Roman"/>
                        </a:rPr>
                        <a:t>1500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a-GE" sz="1200">
                          <a:latin typeface="Sylfaen"/>
                          <a:ea typeface="Times New Roman"/>
                        </a:rPr>
                        <a:t>გლუკოზა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Sylfaen"/>
                          <a:ea typeface="Times New Roman"/>
                        </a:rPr>
                        <a:t>0.7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i="1">
                          <a:latin typeface="Times New Roman"/>
                          <a:ea typeface="Times New Roman"/>
                        </a:rPr>
                        <a:t>E.coli </a:t>
                      </a:r>
                      <a:r>
                        <a:rPr lang="en-US" sz="1200">
                          <a:latin typeface="Sylfaen"/>
                          <a:ea typeface="Times New Roman"/>
                        </a:rPr>
                        <a:t> </a:t>
                      </a:r>
                      <a:r>
                        <a:rPr lang="ka-GE" sz="1200">
                          <a:latin typeface="Sylfaen"/>
                          <a:ea typeface="Times New Roman"/>
                        </a:rPr>
                        <a:t>უჯრედი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Sylfaen"/>
                          <a:ea typeface="Times New Roman"/>
                        </a:rPr>
                        <a:t>2 000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a-GE" sz="1200">
                          <a:latin typeface="Sylfaen"/>
                          <a:ea typeface="Times New Roman"/>
                        </a:rPr>
                        <a:t>მიოგლობინი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Sylfaen"/>
                          <a:ea typeface="Times New Roman"/>
                        </a:rPr>
                        <a:t>3.6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200">
                          <a:latin typeface="Sylfaen"/>
                          <a:ea typeface="Times New Roman"/>
                        </a:rPr>
                        <a:t>ისპანახის ქლოროპლასტი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Sylfaen"/>
                          <a:ea typeface="Times New Roman"/>
                        </a:rPr>
                        <a:t>8 000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a-GE" sz="1200">
                          <a:latin typeface="Sylfaen"/>
                          <a:ea typeface="Times New Roman"/>
                        </a:rPr>
                        <a:t>ჰემოგლობინი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Sylfaen"/>
                          <a:ea typeface="Times New Roman"/>
                        </a:rPr>
                        <a:t>6.8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200">
                          <a:latin typeface="Sylfaen"/>
                          <a:ea typeface="Times New Roman"/>
                        </a:rPr>
                        <a:t>ღვიძლის უჯრედი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Sylfaen"/>
                          <a:ea typeface="Times New Roman"/>
                        </a:rPr>
                        <a:t>20 000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i="1">
                          <a:latin typeface="Times New Roman"/>
                          <a:ea typeface="Times New Roman"/>
                        </a:rPr>
                        <a:t>E.coli </a:t>
                      </a:r>
                      <a:r>
                        <a:rPr lang="en-US" sz="1200">
                          <a:latin typeface="Sylfaen"/>
                          <a:ea typeface="Times New Roman"/>
                        </a:rPr>
                        <a:t> </a:t>
                      </a:r>
                      <a:r>
                        <a:rPr lang="ka-GE" sz="1200">
                          <a:latin typeface="Sylfaen"/>
                          <a:ea typeface="Times New Roman"/>
                        </a:rPr>
                        <a:t>რიბოსომა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Sylfaen"/>
                          <a:ea typeface="Times New Roman"/>
                        </a:rPr>
                        <a:t>18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200">
                          <a:latin typeface="Sylfaen"/>
                          <a:ea typeface="Times New Roman"/>
                        </a:rPr>
                        <a:t>ადამიანის 1 უჯრედის დნმ-ის (3.2 მილიარდი წყვილი ნუკლეოტიდი, 800 მეგაბაიტი ინფორმაცია) 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a-GE" sz="1200">
                          <a:latin typeface="Sylfaen"/>
                          <a:ea typeface="Times New Roman"/>
                        </a:rPr>
                        <a:t>2 მ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200">
                          <a:latin typeface="Sylfaen"/>
                          <a:ea typeface="Times New Roman"/>
                        </a:rPr>
                        <a:t>თამბაქოს მოზაიკის ვირუსი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Sylfaen"/>
                          <a:ea typeface="Times New Roman"/>
                        </a:rPr>
                        <a:t>300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200">
                          <a:latin typeface="Sylfaen"/>
                          <a:ea typeface="Times New Roman"/>
                        </a:rPr>
                        <a:t>ადამიანის ყველა უჯრედის (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5·10</a:t>
                      </a:r>
                      <a:r>
                        <a:rPr lang="en-US" sz="1000" baseline="30000">
                          <a:latin typeface="Times New Roman"/>
                          <a:ea typeface="Times New Roman"/>
                        </a:rPr>
                        <a:t>13</a:t>
                      </a:r>
                      <a:r>
                        <a:rPr lang="ka-GE" sz="1000">
                          <a:solidFill>
                            <a:srgbClr val="000000"/>
                          </a:solidFill>
                          <a:latin typeface="Sylfaen"/>
                          <a:ea typeface="Times New Roman"/>
                          <a:cs typeface="Arial"/>
                        </a:rPr>
                        <a:t>)</a:t>
                      </a:r>
                      <a:r>
                        <a:rPr lang="ka-GE" sz="1000" baseline="30000">
                          <a:solidFill>
                            <a:srgbClr val="000000"/>
                          </a:solidFill>
                          <a:latin typeface="Sylfaen"/>
                          <a:ea typeface="Times New Roman"/>
                          <a:cs typeface="Arial"/>
                        </a:rPr>
                        <a:t>  </a:t>
                      </a:r>
                      <a:r>
                        <a:rPr lang="ka-GE" sz="1200">
                          <a:latin typeface="Sylfaen"/>
                          <a:ea typeface="Times New Roman"/>
                        </a:rPr>
                        <a:t>დნმ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150" dirty="0">
                          <a:solidFill>
                            <a:srgbClr val="000000"/>
                          </a:solidFill>
                          <a:latin typeface="Sylfaen"/>
                          <a:ea typeface="Times New Roman"/>
                          <a:cs typeface="Arial"/>
                        </a:rPr>
                        <a:t>10</a:t>
                      </a:r>
                      <a:r>
                        <a:rPr lang="ka-GE" sz="1150" baseline="30000" dirty="0">
                          <a:solidFill>
                            <a:srgbClr val="000000"/>
                          </a:solidFill>
                          <a:latin typeface="Sylfaen"/>
                          <a:ea typeface="Times New Roman"/>
                          <a:cs typeface="Arial"/>
                        </a:rPr>
                        <a:t>11 </a:t>
                      </a:r>
                      <a:r>
                        <a:rPr lang="ka-GE" sz="1150" dirty="0">
                          <a:solidFill>
                            <a:srgbClr val="000000"/>
                          </a:solidFill>
                          <a:latin typeface="Sylfaen"/>
                          <a:ea typeface="Times New Roman"/>
                          <a:cs typeface="Arial"/>
                        </a:rPr>
                        <a:t>კმ (</a:t>
                      </a:r>
                      <a:r>
                        <a:rPr lang="ka-GE" sz="1200" dirty="0">
                          <a:latin typeface="Sylfaen"/>
                          <a:ea typeface="Times New Roman"/>
                        </a:rPr>
                        <a:t>1000ჯერ მეტია მანძილზე დედამიწიდან მზემდე)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a-GE" dirty="0"/>
              <a:t>დედამიწაზე არსებული ყველა ცოცხალი ორგანიზმი თავისი ენერგეტიკული მოთხოვნების დასაკმაყოფილებლად საბოლოო ჯამში გამოიყენებს მზის ენერგიას.</a:t>
            </a:r>
            <a:endParaRPr lang="ru-RU" dirty="0"/>
          </a:p>
          <a:p>
            <a:r>
              <a:rPr lang="ka-GE" dirty="0"/>
              <a:t>მთელი მცენარეული და ცხოველური სამყარო უნდა განიხილებოდეს როგორც ერთი მთლიანობა ვინაიდან მათ შორის გარემოს შუამავლობით გამუდმებულად მიმდინარეობს ენერგიისა და ნივთიერებების ცვლა.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415675183"/>
              </p:ext>
            </p:extLst>
          </p:nvPr>
        </p:nvGraphicFramePr>
        <p:xfrm>
          <a:off x="609600" y="4270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15292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ენერგიის ცვლა</a:t>
            </a:r>
            <a:endParaRPr lang="ru-RU" dirty="0"/>
          </a:p>
        </p:txBody>
      </p:sp>
      <p:sp>
        <p:nvSpPr>
          <p:cNvPr id="24" name="Надпись 2"/>
          <p:cNvSpPr txBox="1">
            <a:spLocks noChangeArrowheads="1"/>
          </p:cNvSpPr>
          <p:nvPr/>
        </p:nvSpPr>
        <p:spPr bwMode="auto">
          <a:xfrm>
            <a:off x="5717558" y="3288678"/>
            <a:ext cx="3030906" cy="144018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ka-GE" sz="1400" dirty="0">
                <a:solidFill>
                  <a:srgbClr val="002060"/>
                </a:solidFill>
                <a:effectLst/>
                <a:latin typeface="Sylfaen"/>
                <a:ea typeface="Calibri"/>
                <a:cs typeface="Times New Roman"/>
              </a:rPr>
              <a:t>ბიოსინთეზი</a:t>
            </a:r>
            <a:endParaRPr lang="ru-RU" sz="11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ka-GE" sz="1400" dirty="0">
                <a:solidFill>
                  <a:srgbClr val="002060"/>
                </a:solidFill>
                <a:effectLst/>
                <a:latin typeface="Sylfaen"/>
                <a:ea typeface="Calibri"/>
                <a:cs typeface="Times New Roman"/>
              </a:rPr>
              <a:t>მოძრაობა</a:t>
            </a:r>
            <a:endParaRPr lang="ru-RU" sz="11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ka-GE" sz="1400" dirty="0">
                <a:solidFill>
                  <a:srgbClr val="002060"/>
                </a:solidFill>
                <a:effectLst/>
                <a:latin typeface="Sylfaen"/>
                <a:ea typeface="Calibri"/>
                <a:cs typeface="Times New Roman"/>
              </a:rPr>
              <a:t>აქტიური ტრანსპორტი</a:t>
            </a:r>
            <a:endParaRPr lang="ru-RU" sz="11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ka-GE" sz="1400" dirty="0">
                <a:solidFill>
                  <a:srgbClr val="002060"/>
                </a:solidFill>
                <a:effectLst/>
                <a:latin typeface="Sylfaen"/>
                <a:ea typeface="Calibri"/>
                <a:cs typeface="Times New Roman"/>
              </a:rPr>
              <a:t>გენეტიკური ინფორმაციის გადატანა</a:t>
            </a:r>
            <a:endParaRPr lang="ru-RU" sz="11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6" name="Дуга 25"/>
          <p:cNvSpPr/>
          <p:nvPr/>
        </p:nvSpPr>
        <p:spPr>
          <a:xfrm>
            <a:off x="2855690" y="2183034"/>
            <a:ext cx="3899137" cy="2773680"/>
          </a:xfrm>
          <a:prstGeom prst="arc">
            <a:avLst>
              <a:gd name="adj1" fmla="val 10867952"/>
              <a:gd name="adj2" fmla="val 21000950"/>
            </a:avLst>
          </a:prstGeom>
          <a:ln w="38100" cmpd="sng">
            <a:solidFill>
              <a:schemeClr val="tx2">
                <a:lumMod val="7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4069660" y="1840134"/>
            <a:ext cx="1535552" cy="6858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a-GE" sz="2000" b="1" dirty="0">
                <a:solidFill>
                  <a:srgbClr val="FFFF00"/>
                </a:solidFill>
                <a:effectLst/>
                <a:latin typeface="Sylfaen"/>
                <a:ea typeface="Calibri"/>
                <a:cs typeface="Times New Roman"/>
              </a:rPr>
              <a:t>ატფ</a:t>
            </a:r>
            <a:endParaRPr lang="ru-RU" sz="1100" dirty="0">
              <a:effectLst/>
              <a:ea typeface="Calibri"/>
              <a:cs typeface="Times New Roman"/>
            </a:endParaRPr>
          </a:p>
        </p:txBody>
      </p:sp>
      <p:sp>
        <p:nvSpPr>
          <p:cNvPr id="22" name="Дуга 21"/>
          <p:cNvSpPr/>
          <p:nvPr/>
        </p:nvSpPr>
        <p:spPr>
          <a:xfrm rot="10800000">
            <a:off x="2839611" y="2204864"/>
            <a:ext cx="4019769" cy="2933700"/>
          </a:xfrm>
          <a:prstGeom prst="arc">
            <a:avLst>
              <a:gd name="adj1" fmla="val 12962584"/>
              <a:gd name="adj2" fmla="val 151521"/>
            </a:avLst>
          </a:prstGeom>
          <a:ln w="38100" cmpd="sng">
            <a:solidFill>
              <a:schemeClr val="tx2">
                <a:lumMod val="7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4005344" y="4711844"/>
            <a:ext cx="1599868" cy="6858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a-GE" sz="1800" b="1" dirty="0">
                <a:solidFill>
                  <a:srgbClr val="FFFF00"/>
                </a:solidFill>
                <a:effectLst/>
                <a:latin typeface="Sylfaen"/>
                <a:ea typeface="Calibri"/>
                <a:cs typeface="Times New Roman"/>
              </a:rPr>
              <a:t>ადფ + </a:t>
            </a:r>
            <a:r>
              <a:rPr lang="en-US" sz="1800" b="1" dirty="0">
                <a:solidFill>
                  <a:srgbClr val="FFFF00"/>
                </a:solidFill>
                <a:effectLst/>
                <a:latin typeface="Sylfaen"/>
                <a:ea typeface="Calibri"/>
                <a:cs typeface="Times New Roman"/>
              </a:rPr>
              <a:t>P</a:t>
            </a:r>
            <a:r>
              <a:rPr lang="en-US" sz="1800" b="1" baseline="-25000" dirty="0">
                <a:solidFill>
                  <a:srgbClr val="FFFF00"/>
                </a:solidFill>
                <a:effectLst/>
                <a:latin typeface="Sylfaen"/>
                <a:ea typeface="Calibri"/>
                <a:cs typeface="Times New Roman"/>
              </a:rPr>
              <a:t>i</a:t>
            </a:r>
            <a:endParaRPr lang="ru-RU" sz="1100" dirty="0">
              <a:effectLst/>
              <a:ea typeface="Calibri"/>
              <a:cs typeface="Times New Roman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539552" y="3344646"/>
            <a:ext cx="2456082" cy="1884553"/>
            <a:chOff x="-598174" y="-888335"/>
            <a:chExt cx="2327913" cy="1274421"/>
          </a:xfrm>
        </p:grpSpPr>
        <p:grpSp>
          <p:nvGrpSpPr>
            <p:cNvPr id="13" name="Группа 12"/>
            <p:cNvGrpSpPr/>
            <p:nvPr/>
          </p:nvGrpSpPr>
          <p:grpSpPr>
            <a:xfrm>
              <a:off x="484406" y="-888335"/>
              <a:ext cx="1245333" cy="884861"/>
              <a:chOff x="-597634" y="-888335"/>
              <a:chExt cx="1245333" cy="884861"/>
            </a:xfrm>
          </p:grpSpPr>
          <p:sp>
            <p:nvSpPr>
              <p:cNvPr id="15" name="Дуга 14"/>
              <p:cNvSpPr/>
              <p:nvPr/>
            </p:nvSpPr>
            <p:spPr>
              <a:xfrm rot="5400000">
                <a:off x="-175903" y="-1027639"/>
                <a:ext cx="495300" cy="773907"/>
              </a:xfrm>
              <a:prstGeom prst="arc">
                <a:avLst/>
              </a:prstGeom>
              <a:ln w="44450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7" name="Дуга 16"/>
              <p:cNvSpPr/>
              <p:nvPr/>
            </p:nvSpPr>
            <p:spPr>
              <a:xfrm rot="5400000">
                <a:off x="-264542" y="-915716"/>
                <a:ext cx="579150" cy="1245333"/>
              </a:xfrm>
              <a:prstGeom prst="arc">
                <a:avLst>
                  <a:gd name="adj1" fmla="val 16570045"/>
                  <a:gd name="adj2" fmla="val 21344793"/>
                </a:avLst>
              </a:prstGeom>
              <a:ln w="44450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ru-RU"/>
              </a:p>
            </p:txBody>
          </p:sp>
        </p:grpSp>
        <p:sp>
          <p:nvSpPr>
            <p:cNvPr id="14" name="Надпись 2"/>
            <p:cNvSpPr txBox="1">
              <a:spLocks noChangeArrowheads="1"/>
            </p:cNvSpPr>
            <p:nvPr/>
          </p:nvSpPr>
          <p:spPr bwMode="auto">
            <a:xfrm>
              <a:off x="-598174" y="-165163"/>
              <a:ext cx="2165163" cy="551249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spcAft>
                  <a:spcPts val="1000"/>
                </a:spcAft>
              </a:pPr>
              <a:r>
                <a:rPr lang="ka-GE" sz="1600" dirty="0">
                  <a:solidFill>
                    <a:srgbClr val="002060"/>
                  </a:solidFill>
                  <a:effectLst/>
                  <a:latin typeface="Sylfaen"/>
                  <a:ea typeface="Calibri"/>
                  <a:cs typeface="Times New Roman"/>
                </a:rPr>
                <a:t>საკვები </a:t>
              </a:r>
              <a:endParaRPr lang="ka-GE" sz="1600" dirty="0" smtClean="0">
                <a:solidFill>
                  <a:srgbClr val="002060"/>
                </a:solidFill>
                <a:effectLst/>
                <a:latin typeface="Sylfaen"/>
                <a:ea typeface="Calibri"/>
                <a:cs typeface="Times New Roman"/>
              </a:endParaRPr>
            </a:p>
            <a:p>
              <a:pPr algn="ctr">
                <a:spcAft>
                  <a:spcPts val="1000"/>
                </a:spcAft>
              </a:pPr>
              <a:r>
                <a:rPr lang="ka-GE" sz="1600" dirty="0" smtClean="0">
                  <a:solidFill>
                    <a:srgbClr val="002060"/>
                  </a:solidFill>
                  <a:effectLst/>
                  <a:latin typeface="Sylfaen"/>
                  <a:ea typeface="Calibri"/>
                  <a:cs typeface="Times New Roman"/>
                </a:rPr>
                <a:t>ნივთიერებები</a:t>
              </a:r>
              <a:endParaRPr lang="ru-RU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1084540" y="3646765"/>
            <a:ext cx="1543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solidFill>
                  <a:srgbClr val="002060"/>
                </a:solidFill>
              </a:rPr>
              <a:t>მზის ენერგია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2485" y="1840134"/>
            <a:ext cx="2088232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ka-GE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გარემო</a:t>
            </a:r>
            <a:endParaRPr lang="ru-RU" sz="4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60232" y="1840134"/>
            <a:ext cx="2160240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ka-GE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ცოცხალი უჯრედი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555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1353</TotalTime>
  <Words>409</Words>
  <Application>Microsoft Office PowerPoint</Application>
  <PresentationFormat>On-screen Show (4:3)</PresentationFormat>
  <Paragraphs>96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Тема Office</vt:lpstr>
      <vt:lpstr>ბიოქიმიის საგანი</vt:lpstr>
      <vt:lpstr>Slide 2</vt:lpstr>
      <vt:lpstr>Slide 3</vt:lpstr>
      <vt:lpstr>Slide 4</vt:lpstr>
      <vt:lpstr>Slide 5</vt:lpstr>
      <vt:lpstr>უჯრედის ბიოლოგიასა და ბიოქიმიაში გამოყენებული სიგრძის ერთეულები:  </vt:lpstr>
      <vt:lpstr>ზოგიერთი ბიოლოგიური სტრუქტურის ზომა </vt:lpstr>
      <vt:lpstr>Slide 8</vt:lpstr>
      <vt:lpstr>ენერგიის ცვლა</vt:lpstr>
      <vt:lpstr>Slide 10</vt:lpstr>
      <vt:lpstr>ამგვარად,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ბიოქიმიის საგანი</dc:title>
  <dc:creator>gia</dc:creator>
  <cp:lastModifiedBy>Muradi</cp:lastModifiedBy>
  <cp:revision>44</cp:revision>
  <dcterms:created xsi:type="dcterms:W3CDTF">2014-01-18T12:54:21Z</dcterms:created>
  <dcterms:modified xsi:type="dcterms:W3CDTF">2018-02-19T21:42:42Z</dcterms:modified>
</cp:coreProperties>
</file>