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4" r:id="rId2"/>
    <p:sldMasterId id="2147483695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68" autoAdjust="0"/>
  </p:normalViewPr>
  <p:slideViewPr>
    <p:cSldViewPr snapToGrid="0">
      <p:cViewPr varScale="1">
        <p:scale>
          <a:sx n="97" d="100"/>
          <a:sy n="97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6CA67-9294-48A2-94B5-4EF23B6FC070}" type="doc">
      <dgm:prSet loTypeId="urn:microsoft.com/office/officeart/2005/8/layout/vList3#1" loCatId="list" qsTypeId="urn:microsoft.com/office/officeart/2005/8/quickstyle/3d3" qsCatId="3D" csTypeId="urn:microsoft.com/office/officeart/2005/8/colors/accent1_2" csCatId="accent1" phldr="1"/>
      <dgm:spPr/>
    </dgm:pt>
    <dgm:pt modelId="{F1DF6414-1258-4C74-98BF-B1203A30C012}">
      <dgm:prSet phldrT="[Text]" custT="1"/>
      <dgm:spPr/>
      <dgm:t>
        <a:bodyPr numCol="1"/>
        <a:lstStyle/>
        <a:p>
          <a:pPr algn="l"/>
          <a:r>
            <a:rPr lang="ka-GE" altLang="ka-GE" sz="1300" dirty="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მაკრომოლეკულების არსებობა. ისინი გამოირჩევიან თავის მრავალფეროვნებით. და ამავდროულად ყოველთვის დაცულია რესურსების რაციონალურად გამოყენება. ბუნება მთელი თავისი მრავალფეროვნებით, შექმნილია რესურსების რაც შესაძლოა ყველაზე ეკონომიური გამოყენების სქემებით.</a:t>
          </a:r>
          <a:endParaRPr lang="en-US" sz="1300" dirty="0">
            <a:ln>
              <a:noFill/>
            </a:ln>
            <a:solidFill>
              <a:schemeClr val="tx1">
                <a:lumMod val="50000"/>
              </a:schemeClr>
            </a:solidFill>
          </a:endParaRPr>
        </a:p>
      </dgm:t>
    </dgm:pt>
    <dgm:pt modelId="{092A133E-34ED-4C9D-9212-D6DAB8EE77B8}" type="parTrans" cxnId="{93995372-FAFE-4AD7-800D-2FC34CD54F17}">
      <dgm:prSet/>
      <dgm:spPr/>
      <dgm:t>
        <a:bodyPr numCol="1"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38585666-79C8-4DCF-AE80-769A284AEAFD}" type="sibTrans" cxnId="{93995372-FAFE-4AD7-800D-2FC34CD54F17}">
      <dgm:prSet/>
      <dgm:spPr/>
      <dgm:t>
        <a:bodyPr numCol="1"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943252F5-84D8-4C1C-A86C-B08DB2E851F5}">
      <dgm:prSet phldrT="[Text]" custT="1"/>
      <dgm:spPr/>
      <dgm:t>
        <a:bodyPr numCol="1"/>
        <a:lstStyle/>
        <a:p>
          <a:pPr algn="l"/>
          <a:r>
            <a:rPr lang="ka-GE" altLang="ka-GE" sz="1300" dirty="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ენერგიის გარდაქმნის თავისებურებანი. ორგანიზმი იმყოფება გარემოსთან ღია სისტემურ, მაგრამ არაწონასწორულ ურთიერთკავშირში.</a:t>
          </a:r>
          <a:endParaRPr lang="en-US" sz="1300" dirty="0">
            <a:ln>
              <a:noFill/>
            </a:ln>
            <a:solidFill>
              <a:schemeClr val="tx1">
                <a:lumMod val="50000"/>
              </a:schemeClr>
            </a:solidFill>
          </a:endParaRPr>
        </a:p>
      </dgm:t>
    </dgm:pt>
    <dgm:pt modelId="{40AAC6F0-C5F7-4377-A613-4463ED9785D9}" type="parTrans" cxnId="{823D161A-1133-4FFF-83D6-E9F7B5C84494}">
      <dgm:prSet/>
      <dgm:spPr/>
      <dgm:t>
        <a:bodyPr numCol="1"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869608E4-0B8D-404D-BD01-689BA7E022B7}" type="sibTrans" cxnId="{823D161A-1133-4FFF-83D6-E9F7B5C84494}">
      <dgm:prSet/>
      <dgm:spPr/>
      <dgm:t>
        <a:bodyPr numCol="1"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11DC09B0-71BD-40DA-A6FB-2EE723B22F36}">
      <dgm:prSet phldrT="[Text]" custT="1"/>
      <dgm:spPr/>
      <dgm:t>
        <a:bodyPr numCol="1"/>
        <a:lstStyle/>
        <a:p>
          <a:pPr algn="l"/>
          <a:r>
            <a:rPr lang="ka-GE" altLang="ka-GE" sz="1300" dirty="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ორგანიზმი და მისი უჯრედები მოქმედებენ, როგორც ქიმიური მანქანები (მექანიზმები). მასში მიმდინარე პროცესები მნიშვნელოვან წილად წარიმართებიან, ნივთიერებების განსაკუთრებული კლასის მიერ, ფერმენტებით.</a:t>
          </a:r>
          <a:endParaRPr lang="en-US" sz="1300" dirty="0">
            <a:ln>
              <a:noFill/>
            </a:ln>
            <a:solidFill>
              <a:schemeClr val="tx1">
                <a:lumMod val="50000"/>
              </a:schemeClr>
            </a:solidFill>
          </a:endParaRPr>
        </a:p>
      </dgm:t>
    </dgm:pt>
    <dgm:pt modelId="{168405C1-83A0-4D69-9643-6522FEFF843B}" type="parTrans" cxnId="{AD91824E-0AA9-4C8D-87C6-1FD14F8332F6}">
      <dgm:prSet/>
      <dgm:spPr/>
      <dgm:t>
        <a:bodyPr numCol="1"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7BCA86A8-E5C1-4812-B9AD-C070C3CA9B4E}" type="sibTrans" cxnId="{AD91824E-0AA9-4C8D-87C6-1FD14F8332F6}">
      <dgm:prSet/>
      <dgm:spPr/>
      <dgm:t>
        <a:bodyPr numCol="1"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E0128D32-9E2A-44E9-91EF-79834E914F74}">
      <dgm:prSet phldrT="[Text]" custT="1"/>
      <dgm:spPr/>
      <dgm:t>
        <a:bodyPr numCol="1"/>
        <a:lstStyle/>
        <a:p>
          <a:pPr algn="l"/>
          <a:r>
            <a:rPr lang="ka-GE" altLang="ka-GE" sz="130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უჯრედული რეაქციების თვითრეგულაცია.</a:t>
          </a:r>
          <a:endParaRPr lang="en-US" sz="1300" dirty="0">
            <a:ln>
              <a:noFill/>
            </a:ln>
            <a:solidFill>
              <a:schemeClr val="tx1">
                <a:lumMod val="50000"/>
              </a:schemeClr>
            </a:solidFill>
          </a:endParaRPr>
        </a:p>
      </dgm:t>
    </dgm:pt>
    <dgm:pt modelId="{D85846F5-26A7-4334-A3F6-A4B26E1C2442}" type="parTrans" cxnId="{6017E81C-6BB4-4C0B-AD8F-F14D2AD48C3E}">
      <dgm:prSet/>
      <dgm:spPr/>
      <dgm:t>
        <a:bodyPr numCol="1"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962C042-3C19-47E2-94D8-B0144201139E}" type="sibTrans" cxnId="{6017E81C-6BB4-4C0B-AD8F-F14D2AD48C3E}">
      <dgm:prSet/>
      <dgm:spPr/>
      <dgm:t>
        <a:bodyPr numCol="1"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C177C0C5-30F5-44AA-BE4C-9195F85EF6A7}">
      <dgm:prSet phldrT="[Text]" custT="1"/>
      <dgm:spPr/>
      <dgm:t>
        <a:bodyPr numCol="1"/>
        <a:lstStyle/>
        <a:p>
          <a:pPr algn="l"/>
          <a:r>
            <a:rPr lang="ka-GE" altLang="ka-GE" sz="130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რეპროდუქციის პრინციპი. </a:t>
          </a:r>
          <a:br>
            <a:rPr lang="ka-GE" altLang="ka-GE" sz="1300">
              <a:ln>
                <a:noFill/>
              </a:ln>
              <a:solidFill>
                <a:schemeClr val="tx1">
                  <a:lumMod val="50000"/>
                </a:schemeClr>
              </a:solidFill>
            </a:rPr>
          </a:br>
          <a:r>
            <a:rPr lang="ka-GE" altLang="ka-GE" sz="130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აღნიშნულ პრინციპს გააჩნია სამი მახასიათებელი: ჩაწერილი გენეტიკური ინფორმაციის კომპაქტურობა; დნმ-ში ჩაწერილი ინფორმაციის სტაბილურობა; ტრანსლაციის თავისებურება, ერთგანზომილებიანი ინფორმაციისაგან წარმოიქმნება სამგანზომილებიანი ცილის (გენეტიკური ინფორმაციის მატარებელ) მოლეკულაში. </a:t>
          </a:r>
          <a:endParaRPr lang="en-US" sz="1300" dirty="0">
            <a:ln>
              <a:noFill/>
            </a:ln>
            <a:solidFill>
              <a:schemeClr val="tx1">
                <a:lumMod val="50000"/>
              </a:schemeClr>
            </a:solidFill>
          </a:endParaRPr>
        </a:p>
      </dgm:t>
    </dgm:pt>
    <dgm:pt modelId="{42971546-45E8-4C2A-BA8E-C5E262581148}" type="parTrans" cxnId="{8D06459A-4FEB-4AC4-9E13-056CCBBE886D}">
      <dgm:prSet/>
      <dgm:spPr/>
      <dgm:t>
        <a:bodyPr numCol="1"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4E1CC382-BF02-42BD-A3A5-979B79AA74A2}" type="sibTrans" cxnId="{8D06459A-4FEB-4AC4-9E13-056CCBBE886D}">
      <dgm:prSet/>
      <dgm:spPr/>
      <dgm:t>
        <a:bodyPr numCol="1"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BC226892-267C-4924-8AEC-D6811E52DE9D}" type="pres">
      <dgm:prSet presAssocID="{4D26CA67-9294-48A2-94B5-4EF23B6FC070}" presName="linearFlow" presStyleCnt="0">
        <dgm:presLayoutVars>
          <dgm:dir/>
          <dgm:resizeHandles val="exact"/>
        </dgm:presLayoutVars>
      </dgm:prSet>
      <dgm:spPr/>
    </dgm:pt>
    <dgm:pt modelId="{692EECAA-A1E1-4355-BF2B-263146269CDD}" type="pres">
      <dgm:prSet presAssocID="{F1DF6414-1258-4C74-98BF-B1203A30C012}" presName="composite" presStyleCnt="0"/>
      <dgm:spPr/>
    </dgm:pt>
    <dgm:pt modelId="{CB2F82C5-22C7-4423-B4DF-DC4D2F691396}" type="pres">
      <dgm:prSet presAssocID="{F1DF6414-1258-4C74-98BF-B1203A30C012}" presName="imgShp" presStyleLbl="fgImgPlace1" presStyleIdx="0" presStyleCnt="5" custLinFactNeighborX="-69058"/>
      <dgm:spPr/>
    </dgm:pt>
    <dgm:pt modelId="{3F828D46-5897-453F-98CC-1E67ABC7F22C}" type="pres">
      <dgm:prSet presAssocID="{F1DF6414-1258-4C74-98BF-B1203A30C012}" presName="txShp" presStyleLbl="node1" presStyleIdx="0" presStyleCnt="5" custScaleX="115753">
        <dgm:presLayoutVars>
          <dgm:bulletEnabled val="1"/>
        </dgm:presLayoutVars>
      </dgm:prSet>
      <dgm:spPr/>
    </dgm:pt>
    <dgm:pt modelId="{8F5BE223-9757-4F7C-8C7A-9DD689A8E7D8}" type="pres">
      <dgm:prSet presAssocID="{38585666-79C8-4DCF-AE80-769A284AEAFD}" presName="spacing" presStyleCnt="0"/>
      <dgm:spPr/>
    </dgm:pt>
    <dgm:pt modelId="{B5FF9E6F-B222-48AA-9BD4-5E7CFA13A5A7}" type="pres">
      <dgm:prSet presAssocID="{943252F5-84D8-4C1C-A86C-B08DB2E851F5}" presName="composite" presStyleCnt="0"/>
      <dgm:spPr/>
    </dgm:pt>
    <dgm:pt modelId="{C158D929-C377-49DC-92FC-C565A6077334}" type="pres">
      <dgm:prSet presAssocID="{943252F5-84D8-4C1C-A86C-B08DB2E851F5}" presName="imgShp" presStyleLbl="fgImgPlace1" presStyleIdx="1" presStyleCnt="5" custLinFactNeighborX="-69058"/>
      <dgm:spPr/>
    </dgm:pt>
    <dgm:pt modelId="{FA9E5909-FA67-40A4-97F6-72FB5FDE135B}" type="pres">
      <dgm:prSet presAssocID="{943252F5-84D8-4C1C-A86C-B08DB2E851F5}" presName="txShp" presStyleLbl="node1" presStyleIdx="1" presStyleCnt="5" custScaleX="115753">
        <dgm:presLayoutVars>
          <dgm:bulletEnabled val="1"/>
        </dgm:presLayoutVars>
      </dgm:prSet>
      <dgm:spPr/>
    </dgm:pt>
    <dgm:pt modelId="{2A2F8AED-7A82-42CA-9BA6-A978F63ABCC8}" type="pres">
      <dgm:prSet presAssocID="{869608E4-0B8D-404D-BD01-689BA7E022B7}" presName="spacing" presStyleCnt="0"/>
      <dgm:spPr/>
    </dgm:pt>
    <dgm:pt modelId="{B29E4935-4D22-43F9-AE07-A7A2A421A191}" type="pres">
      <dgm:prSet presAssocID="{11DC09B0-71BD-40DA-A6FB-2EE723B22F36}" presName="composite" presStyleCnt="0"/>
      <dgm:spPr/>
    </dgm:pt>
    <dgm:pt modelId="{3D6C2FDB-4B2A-4248-AD24-2E664C9BBC44}" type="pres">
      <dgm:prSet presAssocID="{11DC09B0-71BD-40DA-A6FB-2EE723B22F36}" presName="imgShp" presStyleLbl="fgImgPlace1" presStyleIdx="2" presStyleCnt="5" custLinFactNeighborX="-69058" custLinFactNeighborY="-731"/>
      <dgm:spPr/>
    </dgm:pt>
    <dgm:pt modelId="{56613721-8973-4158-874B-3DB19F850746}" type="pres">
      <dgm:prSet presAssocID="{11DC09B0-71BD-40DA-A6FB-2EE723B22F36}" presName="txShp" presStyleLbl="node1" presStyleIdx="2" presStyleCnt="5" custScaleX="115753">
        <dgm:presLayoutVars>
          <dgm:bulletEnabled val="1"/>
        </dgm:presLayoutVars>
      </dgm:prSet>
      <dgm:spPr/>
    </dgm:pt>
    <dgm:pt modelId="{7209EC05-1351-4855-8FBA-04DC3E7DE90D}" type="pres">
      <dgm:prSet presAssocID="{7BCA86A8-E5C1-4812-B9AD-C070C3CA9B4E}" presName="spacing" presStyleCnt="0"/>
      <dgm:spPr/>
    </dgm:pt>
    <dgm:pt modelId="{D1BB30B3-117E-4AA1-BF5F-C75AADCAC885}" type="pres">
      <dgm:prSet presAssocID="{E0128D32-9E2A-44E9-91EF-79834E914F74}" presName="composite" presStyleCnt="0"/>
      <dgm:spPr/>
    </dgm:pt>
    <dgm:pt modelId="{6CB610E8-4386-4D70-B9A4-E72D39FC8AD5}" type="pres">
      <dgm:prSet presAssocID="{E0128D32-9E2A-44E9-91EF-79834E914F74}" presName="imgShp" presStyleLbl="fgImgPlace1" presStyleIdx="3" presStyleCnt="5" custLinFactNeighborX="-69058"/>
      <dgm:spPr/>
    </dgm:pt>
    <dgm:pt modelId="{694F7FCB-63EF-4E3F-857D-62366EA54FFB}" type="pres">
      <dgm:prSet presAssocID="{E0128D32-9E2A-44E9-91EF-79834E914F74}" presName="txShp" presStyleLbl="node1" presStyleIdx="3" presStyleCnt="5" custScaleX="115753">
        <dgm:presLayoutVars>
          <dgm:bulletEnabled val="1"/>
        </dgm:presLayoutVars>
      </dgm:prSet>
      <dgm:spPr/>
    </dgm:pt>
    <dgm:pt modelId="{8F0B6F1B-6A45-45E9-81D1-CF461AD05198}" type="pres">
      <dgm:prSet presAssocID="{6962C042-3C19-47E2-94D8-B0144201139E}" presName="spacing" presStyleCnt="0"/>
      <dgm:spPr/>
    </dgm:pt>
    <dgm:pt modelId="{BA14748C-87D8-4DBA-9270-202228B0E7EA}" type="pres">
      <dgm:prSet presAssocID="{C177C0C5-30F5-44AA-BE4C-9195F85EF6A7}" presName="composite" presStyleCnt="0"/>
      <dgm:spPr/>
    </dgm:pt>
    <dgm:pt modelId="{8D841E14-43AD-4548-946A-87DF7653BB74}" type="pres">
      <dgm:prSet presAssocID="{C177C0C5-30F5-44AA-BE4C-9195F85EF6A7}" presName="imgShp" presStyleLbl="fgImgPlace1" presStyleIdx="4" presStyleCnt="5" custLinFactNeighborX="-69058"/>
      <dgm:spPr/>
    </dgm:pt>
    <dgm:pt modelId="{A7BBC900-9619-4ABE-A859-4864B522A208}" type="pres">
      <dgm:prSet presAssocID="{C177C0C5-30F5-44AA-BE4C-9195F85EF6A7}" presName="txShp" presStyleLbl="node1" presStyleIdx="4" presStyleCnt="5" custScaleX="115753">
        <dgm:presLayoutVars>
          <dgm:bulletEnabled val="1"/>
        </dgm:presLayoutVars>
      </dgm:prSet>
      <dgm:spPr/>
    </dgm:pt>
  </dgm:ptLst>
  <dgm:cxnLst>
    <dgm:cxn modelId="{A3FC6903-5CA3-4786-9F32-B14D368930DA}" type="presOf" srcId="{11DC09B0-71BD-40DA-A6FB-2EE723B22F36}" destId="{56613721-8973-4158-874B-3DB19F850746}" srcOrd="0" destOrd="0" presId="urn:microsoft.com/office/officeart/2005/8/layout/vList3#1"/>
    <dgm:cxn modelId="{51923614-610F-45C5-ADF2-80E89F875059}" type="presOf" srcId="{943252F5-84D8-4C1C-A86C-B08DB2E851F5}" destId="{FA9E5909-FA67-40A4-97F6-72FB5FDE135B}" srcOrd="0" destOrd="0" presId="urn:microsoft.com/office/officeart/2005/8/layout/vList3#1"/>
    <dgm:cxn modelId="{823D161A-1133-4FFF-83D6-E9F7B5C84494}" srcId="{4D26CA67-9294-48A2-94B5-4EF23B6FC070}" destId="{943252F5-84D8-4C1C-A86C-B08DB2E851F5}" srcOrd="1" destOrd="0" parTransId="{40AAC6F0-C5F7-4377-A613-4463ED9785D9}" sibTransId="{869608E4-0B8D-404D-BD01-689BA7E022B7}"/>
    <dgm:cxn modelId="{6017E81C-6BB4-4C0B-AD8F-F14D2AD48C3E}" srcId="{4D26CA67-9294-48A2-94B5-4EF23B6FC070}" destId="{E0128D32-9E2A-44E9-91EF-79834E914F74}" srcOrd="3" destOrd="0" parTransId="{D85846F5-26A7-4334-A3F6-A4B26E1C2442}" sibTransId="{6962C042-3C19-47E2-94D8-B0144201139E}"/>
    <dgm:cxn modelId="{86F5A769-C1AA-4244-A150-0CB7502DD693}" type="presOf" srcId="{4D26CA67-9294-48A2-94B5-4EF23B6FC070}" destId="{BC226892-267C-4924-8AEC-D6811E52DE9D}" srcOrd="0" destOrd="0" presId="urn:microsoft.com/office/officeart/2005/8/layout/vList3#1"/>
    <dgm:cxn modelId="{AD91824E-0AA9-4C8D-87C6-1FD14F8332F6}" srcId="{4D26CA67-9294-48A2-94B5-4EF23B6FC070}" destId="{11DC09B0-71BD-40DA-A6FB-2EE723B22F36}" srcOrd="2" destOrd="0" parTransId="{168405C1-83A0-4D69-9643-6522FEFF843B}" sibTransId="{7BCA86A8-E5C1-4812-B9AD-C070C3CA9B4E}"/>
    <dgm:cxn modelId="{93995372-FAFE-4AD7-800D-2FC34CD54F17}" srcId="{4D26CA67-9294-48A2-94B5-4EF23B6FC070}" destId="{F1DF6414-1258-4C74-98BF-B1203A30C012}" srcOrd="0" destOrd="0" parTransId="{092A133E-34ED-4C9D-9212-D6DAB8EE77B8}" sibTransId="{38585666-79C8-4DCF-AE80-769A284AEAFD}"/>
    <dgm:cxn modelId="{32B3A28F-86AA-4235-936A-A4580D913C60}" type="presOf" srcId="{C177C0C5-30F5-44AA-BE4C-9195F85EF6A7}" destId="{A7BBC900-9619-4ABE-A859-4864B522A208}" srcOrd="0" destOrd="0" presId="urn:microsoft.com/office/officeart/2005/8/layout/vList3#1"/>
    <dgm:cxn modelId="{8D06459A-4FEB-4AC4-9E13-056CCBBE886D}" srcId="{4D26CA67-9294-48A2-94B5-4EF23B6FC070}" destId="{C177C0C5-30F5-44AA-BE4C-9195F85EF6A7}" srcOrd="4" destOrd="0" parTransId="{42971546-45E8-4C2A-BA8E-C5E262581148}" sibTransId="{4E1CC382-BF02-42BD-A3A5-979B79AA74A2}"/>
    <dgm:cxn modelId="{EAED09D6-5722-46AC-A2F4-90486D9613DF}" type="presOf" srcId="{F1DF6414-1258-4C74-98BF-B1203A30C012}" destId="{3F828D46-5897-453F-98CC-1E67ABC7F22C}" srcOrd="0" destOrd="0" presId="urn:microsoft.com/office/officeart/2005/8/layout/vList3#1"/>
    <dgm:cxn modelId="{52B1F5DB-5151-4210-AC30-A08B340466C6}" type="presOf" srcId="{E0128D32-9E2A-44E9-91EF-79834E914F74}" destId="{694F7FCB-63EF-4E3F-857D-62366EA54FFB}" srcOrd="0" destOrd="0" presId="urn:microsoft.com/office/officeart/2005/8/layout/vList3#1"/>
    <dgm:cxn modelId="{AAAFF539-8757-446D-9314-B3C6A2C2AEF9}" type="presParOf" srcId="{BC226892-267C-4924-8AEC-D6811E52DE9D}" destId="{692EECAA-A1E1-4355-BF2B-263146269CDD}" srcOrd="0" destOrd="0" presId="urn:microsoft.com/office/officeart/2005/8/layout/vList3#1"/>
    <dgm:cxn modelId="{BF756423-15FA-46DF-B75C-8CCC65813A97}" type="presParOf" srcId="{692EECAA-A1E1-4355-BF2B-263146269CDD}" destId="{CB2F82C5-22C7-4423-B4DF-DC4D2F691396}" srcOrd="0" destOrd="0" presId="urn:microsoft.com/office/officeart/2005/8/layout/vList3#1"/>
    <dgm:cxn modelId="{BA3FF643-B047-48C3-A214-0AAF3619EC2B}" type="presParOf" srcId="{692EECAA-A1E1-4355-BF2B-263146269CDD}" destId="{3F828D46-5897-453F-98CC-1E67ABC7F22C}" srcOrd="1" destOrd="0" presId="urn:microsoft.com/office/officeart/2005/8/layout/vList3#1"/>
    <dgm:cxn modelId="{884B5354-2C21-4D03-B961-B0E171913AC0}" type="presParOf" srcId="{BC226892-267C-4924-8AEC-D6811E52DE9D}" destId="{8F5BE223-9757-4F7C-8C7A-9DD689A8E7D8}" srcOrd="1" destOrd="0" presId="urn:microsoft.com/office/officeart/2005/8/layout/vList3#1"/>
    <dgm:cxn modelId="{15793A14-08D6-4A05-AC69-A7D752D934D0}" type="presParOf" srcId="{BC226892-267C-4924-8AEC-D6811E52DE9D}" destId="{B5FF9E6F-B222-48AA-9BD4-5E7CFA13A5A7}" srcOrd="2" destOrd="0" presId="urn:microsoft.com/office/officeart/2005/8/layout/vList3#1"/>
    <dgm:cxn modelId="{EB42CAB5-6A62-44CE-8B5E-6E57213ECD32}" type="presParOf" srcId="{B5FF9E6F-B222-48AA-9BD4-5E7CFA13A5A7}" destId="{C158D929-C377-49DC-92FC-C565A6077334}" srcOrd="0" destOrd="0" presId="urn:microsoft.com/office/officeart/2005/8/layout/vList3#1"/>
    <dgm:cxn modelId="{8F720B82-2EAF-4E53-A44D-C6579106736E}" type="presParOf" srcId="{B5FF9E6F-B222-48AA-9BD4-5E7CFA13A5A7}" destId="{FA9E5909-FA67-40A4-97F6-72FB5FDE135B}" srcOrd="1" destOrd="0" presId="urn:microsoft.com/office/officeart/2005/8/layout/vList3#1"/>
    <dgm:cxn modelId="{A916651A-68D5-4F3B-8B98-CE95A0AB09E1}" type="presParOf" srcId="{BC226892-267C-4924-8AEC-D6811E52DE9D}" destId="{2A2F8AED-7A82-42CA-9BA6-A978F63ABCC8}" srcOrd="3" destOrd="0" presId="urn:microsoft.com/office/officeart/2005/8/layout/vList3#1"/>
    <dgm:cxn modelId="{CD3877B1-8A9A-4219-9718-CC749E8DFF3F}" type="presParOf" srcId="{BC226892-267C-4924-8AEC-D6811E52DE9D}" destId="{B29E4935-4D22-43F9-AE07-A7A2A421A191}" srcOrd="4" destOrd="0" presId="urn:microsoft.com/office/officeart/2005/8/layout/vList3#1"/>
    <dgm:cxn modelId="{421E7204-E7AB-4F27-B9B1-9A18C15B0614}" type="presParOf" srcId="{B29E4935-4D22-43F9-AE07-A7A2A421A191}" destId="{3D6C2FDB-4B2A-4248-AD24-2E664C9BBC44}" srcOrd="0" destOrd="0" presId="urn:microsoft.com/office/officeart/2005/8/layout/vList3#1"/>
    <dgm:cxn modelId="{8249DBA8-F4DB-4773-958B-6B8F0203CDDF}" type="presParOf" srcId="{B29E4935-4D22-43F9-AE07-A7A2A421A191}" destId="{56613721-8973-4158-874B-3DB19F850746}" srcOrd="1" destOrd="0" presId="urn:microsoft.com/office/officeart/2005/8/layout/vList3#1"/>
    <dgm:cxn modelId="{830FD911-CBB2-4614-9389-8197804AAE6D}" type="presParOf" srcId="{BC226892-267C-4924-8AEC-D6811E52DE9D}" destId="{7209EC05-1351-4855-8FBA-04DC3E7DE90D}" srcOrd="5" destOrd="0" presId="urn:microsoft.com/office/officeart/2005/8/layout/vList3#1"/>
    <dgm:cxn modelId="{C1E48A00-C042-4F93-B0DB-252511164820}" type="presParOf" srcId="{BC226892-267C-4924-8AEC-D6811E52DE9D}" destId="{D1BB30B3-117E-4AA1-BF5F-C75AADCAC885}" srcOrd="6" destOrd="0" presId="urn:microsoft.com/office/officeart/2005/8/layout/vList3#1"/>
    <dgm:cxn modelId="{4827FB66-3BFB-4CCE-A597-DB5197648D81}" type="presParOf" srcId="{D1BB30B3-117E-4AA1-BF5F-C75AADCAC885}" destId="{6CB610E8-4386-4D70-B9A4-E72D39FC8AD5}" srcOrd="0" destOrd="0" presId="urn:microsoft.com/office/officeart/2005/8/layout/vList3#1"/>
    <dgm:cxn modelId="{BACE266D-E641-46CC-9999-DCEDFA2DF1EE}" type="presParOf" srcId="{D1BB30B3-117E-4AA1-BF5F-C75AADCAC885}" destId="{694F7FCB-63EF-4E3F-857D-62366EA54FFB}" srcOrd="1" destOrd="0" presId="urn:microsoft.com/office/officeart/2005/8/layout/vList3#1"/>
    <dgm:cxn modelId="{4F199341-AB9D-457E-9291-E8B8A5B61179}" type="presParOf" srcId="{BC226892-267C-4924-8AEC-D6811E52DE9D}" destId="{8F0B6F1B-6A45-45E9-81D1-CF461AD05198}" srcOrd="7" destOrd="0" presId="urn:microsoft.com/office/officeart/2005/8/layout/vList3#1"/>
    <dgm:cxn modelId="{DF32778B-782D-4C1F-874C-D4CABB13E192}" type="presParOf" srcId="{BC226892-267C-4924-8AEC-D6811E52DE9D}" destId="{BA14748C-87D8-4DBA-9270-202228B0E7EA}" srcOrd="8" destOrd="0" presId="urn:microsoft.com/office/officeart/2005/8/layout/vList3#1"/>
    <dgm:cxn modelId="{0E9B12B3-A8B9-41D1-A824-B67BA13B3874}" type="presParOf" srcId="{BA14748C-87D8-4DBA-9270-202228B0E7EA}" destId="{8D841E14-43AD-4548-946A-87DF7653BB74}" srcOrd="0" destOrd="0" presId="urn:microsoft.com/office/officeart/2005/8/layout/vList3#1"/>
    <dgm:cxn modelId="{4C24533F-FBED-4FD3-8B94-BE9D28638D24}" type="presParOf" srcId="{BA14748C-87D8-4DBA-9270-202228B0E7EA}" destId="{A7BBC900-9619-4ABE-A859-4864B522A20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28D46-5897-453F-98CC-1E67ABC7F22C}">
      <dsp:nvSpPr>
        <dsp:cNvPr id="0" name=""/>
        <dsp:cNvSpPr/>
      </dsp:nvSpPr>
      <dsp:spPr>
        <a:xfrm rot="10800000">
          <a:off x="1377347" y="2528"/>
          <a:ext cx="9209622" cy="8689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317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altLang="ka-GE" sz="1300" kern="1200" dirty="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მაკრომოლეკულების არსებობა. ისინი გამოირჩევიან თავის მრავალფეროვნებით. და ამავდროულად ყოველთვის დაცულია რესურსების რაციონალურად გამოყენება. ბუნება მთელი თავისი მრავალფეროვნებით, შექმნილია რესურსების რაც შესაძლოა ყველაზე ეკონომიური გამოყენების სქემებით.</a:t>
          </a:r>
          <a:endParaRPr lang="en-US" sz="1300" kern="1200" dirty="0">
            <a:ln>
              <a:noFill/>
            </a:ln>
            <a:solidFill>
              <a:schemeClr val="tx1">
                <a:lumMod val="50000"/>
              </a:schemeClr>
            </a:solidFill>
          </a:endParaRPr>
        </a:p>
      </dsp:txBody>
      <dsp:txXfrm rot="10800000">
        <a:off x="1594580" y="2528"/>
        <a:ext cx="8992389" cy="868931"/>
      </dsp:txXfrm>
    </dsp:sp>
    <dsp:sp modelId="{CB2F82C5-22C7-4423-B4DF-DC4D2F691396}">
      <dsp:nvSpPr>
        <dsp:cNvPr id="0" name=""/>
        <dsp:cNvSpPr/>
      </dsp:nvSpPr>
      <dsp:spPr>
        <a:xfrm>
          <a:off x="969490" y="2528"/>
          <a:ext cx="868931" cy="8689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9E5909-FA67-40A4-97F6-72FB5FDE135B}">
      <dsp:nvSpPr>
        <dsp:cNvPr id="0" name=""/>
        <dsp:cNvSpPr/>
      </dsp:nvSpPr>
      <dsp:spPr>
        <a:xfrm rot="10800000">
          <a:off x="1377347" y="1130843"/>
          <a:ext cx="9209622" cy="8689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317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altLang="ka-GE" sz="1300" kern="1200" dirty="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ენერგიის გარდაქმნის თავისებურებანი. ორგანიზმი იმყოფება გარემოსთან ღია სისტემურ, მაგრამ არაწონასწორულ ურთიერთკავშირში.</a:t>
          </a:r>
          <a:endParaRPr lang="en-US" sz="1300" kern="1200" dirty="0">
            <a:ln>
              <a:noFill/>
            </a:ln>
            <a:solidFill>
              <a:schemeClr val="tx1">
                <a:lumMod val="50000"/>
              </a:schemeClr>
            </a:solidFill>
          </a:endParaRPr>
        </a:p>
      </dsp:txBody>
      <dsp:txXfrm rot="10800000">
        <a:off x="1594580" y="1130843"/>
        <a:ext cx="8992389" cy="868931"/>
      </dsp:txXfrm>
    </dsp:sp>
    <dsp:sp modelId="{C158D929-C377-49DC-92FC-C565A6077334}">
      <dsp:nvSpPr>
        <dsp:cNvPr id="0" name=""/>
        <dsp:cNvSpPr/>
      </dsp:nvSpPr>
      <dsp:spPr>
        <a:xfrm>
          <a:off x="969490" y="1130843"/>
          <a:ext cx="868931" cy="8689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613721-8973-4158-874B-3DB19F850746}">
      <dsp:nvSpPr>
        <dsp:cNvPr id="0" name=""/>
        <dsp:cNvSpPr/>
      </dsp:nvSpPr>
      <dsp:spPr>
        <a:xfrm rot="10800000">
          <a:off x="1377347" y="2259158"/>
          <a:ext cx="9209622" cy="8689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317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altLang="ka-GE" sz="1300" kern="1200" dirty="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ორგანიზმი და მისი უჯრედები მოქმედებენ, როგორც ქიმიური მანქანები (მექანიზმები). მასში მიმდინარე პროცესები მნიშვნელოვან წილად წარიმართებიან, ნივთიერებების განსაკუთრებული კლასის მიერ, ფერმენტებით.</a:t>
          </a:r>
          <a:endParaRPr lang="en-US" sz="1300" kern="1200" dirty="0">
            <a:ln>
              <a:noFill/>
            </a:ln>
            <a:solidFill>
              <a:schemeClr val="tx1">
                <a:lumMod val="50000"/>
              </a:schemeClr>
            </a:solidFill>
          </a:endParaRPr>
        </a:p>
      </dsp:txBody>
      <dsp:txXfrm rot="10800000">
        <a:off x="1594580" y="2259158"/>
        <a:ext cx="8992389" cy="868931"/>
      </dsp:txXfrm>
    </dsp:sp>
    <dsp:sp modelId="{3D6C2FDB-4B2A-4248-AD24-2E664C9BBC44}">
      <dsp:nvSpPr>
        <dsp:cNvPr id="0" name=""/>
        <dsp:cNvSpPr/>
      </dsp:nvSpPr>
      <dsp:spPr>
        <a:xfrm>
          <a:off x="969490" y="2252806"/>
          <a:ext cx="868931" cy="8689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4F7FCB-63EF-4E3F-857D-62366EA54FFB}">
      <dsp:nvSpPr>
        <dsp:cNvPr id="0" name=""/>
        <dsp:cNvSpPr/>
      </dsp:nvSpPr>
      <dsp:spPr>
        <a:xfrm rot="10800000">
          <a:off x="1377347" y="3387472"/>
          <a:ext cx="9209622" cy="8689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317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altLang="ka-GE" sz="1300" kern="120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უჯრედული რეაქციების თვითრეგულაცია.</a:t>
          </a:r>
          <a:endParaRPr lang="en-US" sz="1300" kern="1200" dirty="0">
            <a:ln>
              <a:noFill/>
            </a:ln>
            <a:solidFill>
              <a:schemeClr val="tx1">
                <a:lumMod val="50000"/>
              </a:schemeClr>
            </a:solidFill>
          </a:endParaRPr>
        </a:p>
      </dsp:txBody>
      <dsp:txXfrm rot="10800000">
        <a:off x="1594580" y="3387472"/>
        <a:ext cx="8992389" cy="868931"/>
      </dsp:txXfrm>
    </dsp:sp>
    <dsp:sp modelId="{6CB610E8-4386-4D70-B9A4-E72D39FC8AD5}">
      <dsp:nvSpPr>
        <dsp:cNvPr id="0" name=""/>
        <dsp:cNvSpPr/>
      </dsp:nvSpPr>
      <dsp:spPr>
        <a:xfrm>
          <a:off x="969490" y="3387472"/>
          <a:ext cx="868931" cy="8689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BBC900-9619-4ABE-A859-4864B522A208}">
      <dsp:nvSpPr>
        <dsp:cNvPr id="0" name=""/>
        <dsp:cNvSpPr/>
      </dsp:nvSpPr>
      <dsp:spPr>
        <a:xfrm rot="10800000">
          <a:off x="1377347" y="4515787"/>
          <a:ext cx="9209622" cy="8689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317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altLang="ka-GE" sz="1300" kern="120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რეპროდუქციის პრინციპი. </a:t>
          </a:r>
          <a:br>
            <a:rPr lang="ka-GE" altLang="ka-GE" sz="1300" kern="1200">
              <a:ln>
                <a:noFill/>
              </a:ln>
              <a:solidFill>
                <a:schemeClr val="tx1">
                  <a:lumMod val="50000"/>
                </a:schemeClr>
              </a:solidFill>
            </a:rPr>
          </a:br>
          <a:r>
            <a:rPr lang="ka-GE" altLang="ka-GE" sz="1300" kern="120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აღნიშნულ პრინციპს გააჩნია სამი მახასიათებელი: ჩაწერილი გენეტიკური ინფორმაციის კომპაქტურობა; დნმ-ში ჩაწერილი ინფორმაციის სტაბილურობა; ტრანსლაციის თავისებურება, ერთგანზომილებიანი ინფორმაციისაგან წარმოიქმნება სამგანზომილებიანი ცილის (გენეტიკური ინფორმაციის მატარებელ) მოლეკულაში. </a:t>
          </a:r>
          <a:endParaRPr lang="en-US" sz="1300" kern="1200" dirty="0">
            <a:ln>
              <a:noFill/>
            </a:ln>
            <a:solidFill>
              <a:schemeClr val="tx1">
                <a:lumMod val="50000"/>
              </a:schemeClr>
            </a:solidFill>
          </a:endParaRPr>
        </a:p>
      </dsp:txBody>
      <dsp:txXfrm rot="10800000">
        <a:off x="1594580" y="4515787"/>
        <a:ext cx="8992389" cy="868931"/>
      </dsp:txXfrm>
    </dsp:sp>
    <dsp:sp modelId="{8D841E14-43AD-4548-946A-87DF7653BB74}">
      <dsp:nvSpPr>
        <dsp:cNvPr id="0" name=""/>
        <dsp:cNvSpPr/>
      </dsp:nvSpPr>
      <dsp:spPr>
        <a:xfrm>
          <a:off x="969490" y="4515787"/>
          <a:ext cx="868931" cy="8689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varLst>
      <dgm:dir/>
      <dgm:resizeHandles val="exact"/>
    </dgm:varLst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alg type="tx"/>
          <dgm:varLst>
            <dgm:bulletEnabled val="1"/>
          </dgm:varLst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26132773-1CA7-424C-A205-73F5B90A92D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4878BAAB-0E38-4597-8E01-C8AB667DA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1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ka-GE" altLang="ka-GE" dirty="0"/>
              <a:t>მეტაბოლიზმი ორგანიზმში </a:t>
            </a:r>
            <a:r>
              <a:rPr lang="ka-GE" altLang="ka-GE" b="1" u="none" dirty="0"/>
              <a:t>ასეულობით</a:t>
            </a:r>
            <a:r>
              <a:rPr lang="ka-GE" altLang="ka-GE" dirty="0"/>
              <a:t> სხვადასხვა ფერმენტულ რეაქციას აერთიენებს. აღსანიშნავია, რომ ძირითადად ნივთიერებების გარდაქმნების მიმდევრობა ციკლში იკვრება – და ამგვარი რეაქციები ცნობილნი არიან, როგორც მეტაბოლიზმის ცენტრალური გზები.</a:t>
            </a:r>
            <a:endParaRPr lang="ru-RU" alt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0B0F1E41-A41F-4DEA-93F8-18AE625C8DA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ka-GE" altLang="ka-GE" dirty="0"/>
              <a:t>მეტაბოლური პროცესების დროს ორგანიზმში აგრეთვე ხდება სხვადასხვა სპეციფიკურ ნივთიერებათა სინთეზი და გარდაქმნა [ჩამონათვალი], რომლებსაც მეტაბოლიზმის მეორად გზებად </a:t>
            </a:r>
            <a:r>
              <a:rPr lang="ka-GE" altLang="ka-GE" baseline="0" dirty="0"/>
              <a:t>იწოდებიან</a:t>
            </a:r>
            <a:r>
              <a:rPr lang="ka-GE" altLang="ka-GE" dirty="0"/>
              <a:t>. თუ პირველად (ძრითად) მეტაბოლურ პროცესებში მონაწილე ნივთიერებების მასა შთამბეჭდავია და ასეულობით გრამის რიგისაა.</a:t>
            </a:r>
            <a:r>
              <a:rPr lang="ka-GE" altLang="ka-GE" baseline="0" dirty="0"/>
              <a:t> მეორეულში – საერთო მასა მილიგრამებს შეადგენს, ზოგჯერ ორგანიზმში მათი არსებობა პრაქტიკულად კვალის სახითაც კი გახლავთ საკმარისი (მაგალითად მიკროელემენტებით აქტივირებული ბიოლოგიურად აქტიური ნივთიერებები).</a:t>
            </a:r>
            <a:endParaRPr lang="ru-RU" alt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0B0F1E41-A41F-4DEA-93F8-18AE625C8DA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6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ka-GE" altLang="ka-GE" dirty="0" err="1"/>
              <a:t>კატაბოლიზმი</a:t>
            </a:r>
            <a:r>
              <a:rPr lang="ka-GE" altLang="ka-GE" dirty="0"/>
              <a:t> (სხვა სიტყვით, დისიმილაცია) წარმოადგენს რთული ორგანული ნივთიერებების დაშლას მარტივ საბოლოო პროდუქტებამდე. </a:t>
            </a:r>
            <a:r>
              <a:rPr lang="ka-GE" altLang="ka-GE" dirty="0" err="1"/>
              <a:t>კატაბოლიზმის</a:t>
            </a:r>
            <a:r>
              <a:rPr lang="ka-GE" altLang="ka-GE" dirty="0"/>
              <a:t> დროს ჟანგვითი რეაქციების საშუალებით, ცილები, ცხიმები და ნახშირწყლები თანდათანობით იშლებიან საბოლოო პროდუქტებამდე. ამ დროს გამოიყოფა ენერგია, როგორც პირდაპირ სითბოს,</a:t>
            </a:r>
            <a:r>
              <a:rPr lang="ka-GE" altLang="ka-GE" baseline="0" dirty="0"/>
              <a:t> ასევე ატფ–ის სახით. </a:t>
            </a:r>
          </a:p>
          <a:p>
            <a:r>
              <a:rPr lang="ka-GE" altLang="ka-GE" baseline="0" dirty="0"/>
              <a:t>მნიშვნელოვან ფაქტს წარმოადგენს, რომ </a:t>
            </a:r>
            <a:r>
              <a:rPr lang="ka-GE" altLang="ka-GE" baseline="0" dirty="0" err="1"/>
              <a:t>კატაბოლური</a:t>
            </a:r>
            <a:r>
              <a:rPr lang="ka-GE" altLang="ka-GE" baseline="0" dirty="0"/>
              <a:t> პროცესების სახეობა და სიჩქარე ენერგიის წყაროს გამოყენების სახით რეგულირდება ჰორმონებით. [გარდა ამისა ამაში ჩართულია ასაკობრივი ფაქტორიც. ასაკთან ერთად </a:t>
            </a:r>
            <a:r>
              <a:rPr lang="ka-GE" altLang="ka-GE" baseline="0" dirty="0" err="1"/>
              <a:t>ანაბოლურთან</a:t>
            </a:r>
            <a:r>
              <a:rPr lang="ka-GE" altLang="ka-GE" baseline="0" dirty="0"/>
              <a:t> შედარებით </a:t>
            </a:r>
            <a:r>
              <a:rPr lang="ka-GE" altLang="ka-GE" baseline="0" dirty="0" err="1"/>
              <a:t>კატაბოლური</a:t>
            </a:r>
            <a:r>
              <a:rPr lang="ka-GE" altLang="ka-GE" baseline="0" dirty="0"/>
              <a:t> უფრო მატულობს].</a:t>
            </a:r>
            <a:endParaRPr lang="ru-RU" alt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0B0F1E41-A41F-4DEA-93F8-18AE625C8DA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5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ka-GE" altLang="ka-GE" dirty="0"/>
              <a:t>ანაბოლიზმი წარმოადგენს უჯრედის სტრუქტურული კომპონენტების განახლებასა და ხელახლა წარმოქმნის პროცესს. ამ დროს უჯრედის მაღალმოლეკულური კომპონენტების სინთეზი ხდება შედარებით მარტივი ნივთიერებებიდან (ბლოკებიდან). </a:t>
            </a:r>
            <a:r>
              <a:rPr lang="ka-GE" altLang="ka-GE"/>
              <a:t>ეს სინთეზი საჭიროებს ენერგიის ხარჯვას (ღებულობს ატფ–იდან)</a:t>
            </a:r>
            <a:endParaRPr lang="ru-RU" alt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0B0F1E41-A41F-4DEA-93F8-18AE625C8DA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ka-GE" altLang="ka-GE" dirty="0"/>
              <a:t>კატაბოლიზმის სტადიები</a:t>
            </a:r>
            <a:endParaRPr lang="ru-RU" alt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0B0F1E41-A41F-4DEA-93F8-18AE625C8DA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0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numCol="1"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numCol="1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numCol="1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 numCol="1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8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numCol="1"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numCol="1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6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numCol="1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numCol="1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071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numCol="1"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numCol="1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7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numCol="1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numCol="1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numCol="1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numCol="1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numCol="1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numCol="1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70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59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numCol="1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69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 numCol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numCol="1"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18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24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numCol="1"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numCol="1"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10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 num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 num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3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numCol="1"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numCol="1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numCol="1"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numCol="1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20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99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75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 num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85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numCol="1"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numCol="1"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20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numCol="1"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 numCol="1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19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numCol="1"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numCol="1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numCol="1"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33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 numCol="1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numCol="1"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2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numCol="1"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 numCol="1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97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1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numCol="1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61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 numCol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numCol="1"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74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4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numCol="1"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numCol="1"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68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 num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 num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40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numCol="1"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numCol="1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numCol="1"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numCol="1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0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80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98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 num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8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86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numCol="1"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numCol="1"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2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numCol="1"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 numCol="1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43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numCol="1"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numCol="1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numCol="1"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26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 numCol="1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numCol="1"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50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6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numCol="1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4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numCol="1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numCol="1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7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1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7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numCol="1"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 numCol="1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6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numCol="1"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 numCol="1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3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68CDD4-C3A5-4C3B-9D69-DB1888E91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48DAEDC-4ED8-4884-B574-35521BCB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numCol="1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1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numCol="1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8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numCol="1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1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10/4/2023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numCol="1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61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2">
                <a:lumMod val="95000"/>
                <a:lumOff val="5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06" y="2681353"/>
            <a:ext cx="8803387" cy="1560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42" y="4242064"/>
            <a:ext cx="702320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0.197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rakli.info/edu/11week/fig5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69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40077" y="2595716"/>
            <a:ext cx="7895304" cy="1032387"/>
          </a:xfrm>
          <a:prstGeom prst="rect">
            <a:avLst/>
          </a:prstGeom>
          <a:solidFill>
            <a:srgbClr val="8664B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698" y="2664852"/>
            <a:ext cx="787671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4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4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517" y="330510"/>
            <a:ext cx="9345881" cy="651850"/>
          </a:xfrm>
          <a:solidFill>
            <a:schemeClr val="accent3">
              <a:alpha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1">
            <a:normAutofit/>
          </a:bodyPr>
          <a:lstStyle/>
          <a:p>
            <a:endParaRPr lang="en-US" sz="2400" dirty="0">
              <a:latin typeface="BPG ExtraSquare Mtavruli" panose="0206050402020206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61546346"/>
              </p:ext>
            </p:extLst>
          </p:nvPr>
        </p:nvGraphicFramePr>
        <p:xfrm>
          <a:off x="121186" y="1156771"/>
          <a:ext cx="11964318" cy="538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82" y="1154242"/>
            <a:ext cx="877824" cy="87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64" y="2281542"/>
            <a:ext cx="877824" cy="877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0" y="4537815"/>
            <a:ext cx="886968" cy="890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9" y="3420019"/>
            <a:ext cx="862588" cy="862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82" y="5669862"/>
            <a:ext cx="875141" cy="875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8985" y="371254"/>
            <a:ext cx="940694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7DD9B"/>
            </a:gs>
            <a:gs pos="83000">
              <a:srgbClr val="E8F49E"/>
            </a:gs>
            <a:gs pos="100000">
              <a:srgbClr val="F8ECB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9630" y="377190"/>
            <a:ext cx="1885950" cy="8624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74058" y="633536"/>
            <a:ext cx="313839" cy="45855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46168" y="633536"/>
            <a:ext cx="325602" cy="45855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93400" y="633536"/>
            <a:ext cx="452470" cy="45855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4850" y="1933983"/>
            <a:ext cx="2030730" cy="8624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74058" y="2197081"/>
            <a:ext cx="313839" cy="45855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46168" y="2197081"/>
            <a:ext cx="445132" cy="45855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67649" y="2197080"/>
            <a:ext cx="452470" cy="45855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8583" y="3446595"/>
            <a:ext cx="1786998" cy="8624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73556" y="3709693"/>
            <a:ext cx="313839" cy="45855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28574" y="3709693"/>
            <a:ext cx="303110" cy="45855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40796" y="3709692"/>
            <a:ext cx="484138" cy="45855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63" y="29994"/>
            <a:ext cx="3499407" cy="18472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503" y="340917"/>
            <a:ext cx="8352244" cy="12254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30" y="5178505"/>
            <a:ext cx="7011008" cy="10729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61" y="1586787"/>
            <a:ext cx="3670110" cy="18472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564" y="1903990"/>
            <a:ext cx="8041321" cy="12254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0503" y="3422482"/>
            <a:ext cx="8711939" cy="1225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214" y="3117336"/>
            <a:ext cx="3414056" cy="1847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4098" y="4917519"/>
            <a:ext cx="1016949" cy="316136"/>
          </a:xfrm>
          <a:prstGeom prst="rect">
            <a:avLst/>
          </a:prstGeom>
          <a:solidFill>
            <a:srgbClr val="F7D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6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700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5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7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7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5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7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7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5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7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7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5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7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35"/>
                            </p:stCondLst>
                            <p:childTnLst>
                              <p:par>
                                <p:cTn id="88" presetID="26" presetClass="emph" presetSubtype="0" repeatCount="7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5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7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7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5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7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7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5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7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7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5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7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70"/>
                            </p:stCondLst>
                            <p:childTnLst>
                              <p:par>
                                <p:cTn id="101" presetID="26" presetClass="emph" presetSubtype="0" repeatCount="7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5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7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7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5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7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7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5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7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7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5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7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17" grpId="0" animBg="1"/>
      <p:bldP spid="17" grpId="1" animBg="1"/>
      <p:bldP spid="17" grpId="2" animBg="1"/>
      <p:bldP spid="22" grpId="0" animBg="1"/>
      <p:bldP spid="22" grpId="1" animBg="1"/>
      <p:bldP spid="22" grpId="2" animBg="1"/>
      <p:bldP spid="25" grpId="0" animBg="1"/>
      <p:bldP spid="25" grpId="1" animBg="1"/>
      <p:bldP spid="25" grpId="2" animBg="1"/>
      <p:bldP spid="32" grpId="0" animBg="1"/>
      <p:bldP spid="32" grpId="1" animBg="1"/>
      <p:bldP spid="32" grpId="2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53417" y="857250"/>
            <a:ext cx="4547984" cy="552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9575" y="857250"/>
            <a:ext cx="2433841" cy="5524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62650" y="1886189"/>
            <a:ext cx="5105400" cy="49584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9175" y="2705099"/>
            <a:ext cx="4943475" cy="22574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11" y="165551"/>
            <a:ext cx="11107875" cy="1950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99524"/>
            <a:ext cx="10058400" cy="49584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19175" y="2705098"/>
            <a:ext cx="2009775" cy="2257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30" y="3716130"/>
            <a:ext cx="265269" cy="3510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81263" y="2705098"/>
            <a:ext cx="2009775" cy="2257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18" y="3716130"/>
            <a:ext cx="265269" cy="3510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64277" y="2705098"/>
            <a:ext cx="2009775" cy="2257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32" y="3716130"/>
            <a:ext cx="265269" cy="3510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856492" y="546616"/>
            <a:ext cx="6427755" cy="110799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ka-GE" altLang="ka-GE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ExtraSquare Mtavruli" panose="02060504020202060204" pitchFamily="18" charset="0"/>
              </a:rPr>
              <a:t>ადენოზინი</a:t>
            </a:r>
            <a:endParaRPr lang="en-US" sz="66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68557" y="1894140"/>
            <a:ext cx="1147942" cy="3640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" y="777073"/>
            <a:ext cx="12193057" cy="1670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5223" y="750090"/>
            <a:ext cx="12851482" cy="1676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47" y="-250482"/>
            <a:ext cx="12186960" cy="18472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35" y="-231480"/>
            <a:ext cx="12186960" cy="18533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674" y="-237932"/>
            <a:ext cx="12186960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8" grpId="0" animBg="1"/>
      <p:bldP spid="20" grpId="0" animBg="1"/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436" y="1873406"/>
            <a:ext cx="5802672" cy="1342461"/>
          </a:xfrm>
        </p:spPr>
        <p:txBody>
          <a:bodyPr numCol="1"/>
          <a:lstStyle/>
          <a:p>
            <a:r>
              <a:rPr lang="ka-GE" altLang="ka-GE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ExtraSquare Mtavruli" panose="02060504020202060204" pitchFamily="18" charset="0"/>
              </a:rPr>
              <a:t>ბიოქიმია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ExtraSquare Mtavruli" panose="0206050402020206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771" y="5198166"/>
            <a:ext cx="8270697" cy="19498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4765" y="1972626"/>
            <a:ext cx="8198778" cy="14465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ka-GE" altLang="ka-GE" sz="2400" b="1" dirty="0">
                <a:solidFill>
                  <a:srgbClr val="8664B0">
                    <a:lumMod val="50000"/>
                  </a:srgbClr>
                </a:solidFill>
                <a:latin typeface="BPG Classic Medium" panose="020B0604020202020204" pitchFamily="34" charset="0"/>
              </a:rPr>
              <a:t>მეტაბოლიზმი – ნივთიერებათა ცვლა.</a:t>
            </a:r>
            <a:endParaRPr lang="en-US" sz="2400" b="1" dirty="0">
              <a:solidFill>
                <a:srgbClr val="8664B0">
                  <a:lumMod val="50000"/>
                </a:srgbClr>
              </a:solidFill>
              <a:latin typeface="BPG Classic Medium" panose="020B0604020202020204" pitchFamily="34" charset="0"/>
            </a:endParaRPr>
          </a:p>
          <a:p>
            <a:endParaRPr lang="en-US" sz="2400" b="1" dirty="0">
              <a:solidFill>
                <a:prstClr val="black">
                  <a:lumMod val="95000"/>
                  <a:lumOff val="5000"/>
                </a:prstClr>
              </a:solidFill>
              <a:latin typeface="BPG Classic Medium" panose="020B0604020202020204" pitchFamily="34" charset="0"/>
            </a:endParaRPr>
          </a:p>
          <a:p>
            <a:r>
              <a:rPr lang="ka-GE" altLang="ka-GE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ორგამიზმში სიცოცხლის უზრუნველსაყოფელად მიმდინარე ქიმიური რეაქციების ერთობლიობა.</a:t>
            </a:r>
            <a:endParaRPr lang="en-US" sz="2000" dirty="0">
              <a:solidFill>
                <a:prstClr val="black">
                  <a:lumMod val="95000"/>
                  <a:lumOff val="5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880519" y="5280846"/>
            <a:ext cx="7990090" cy="146133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880519" y="5277318"/>
            <a:ext cx="7990090" cy="522546"/>
          </a:xfrm>
          <a:prstGeom prst="round2DiagRect">
            <a:avLst>
              <a:gd name="adj1" fmla="val 47252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892" y="5818930"/>
            <a:ext cx="4237087" cy="1005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1" y="5830600"/>
            <a:ext cx="3529890" cy="1005927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8343900" y="5410200"/>
            <a:ext cx="123825" cy="123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381875" y="5286375"/>
            <a:ext cx="123825" cy="123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096125" y="5705475"/>
            <a:ext cx="123825" cy="123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343899" y="5905500"/>
            <a:ext cx="123825" cy="123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381875" y="6219825"/>
            <a:ext cx="123825" cy="123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972425" y="5162550"/>
            <a:ext cx="123825" cy="123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677150" y="5657850"/>
            <a:ext cx="295275" cy="295275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757571" y="5767387"/>
            <a:ext cx="123825" cy="123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757571" y="5781675"/>
            <a:ext cx="123825" cy="123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757571" y="5781674"/>
            <a:ext cx="123825" cy="123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795669" y="5829298"/>
            <a:ext cx="123825" cy="123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33757" y="5791199"/>
            <a:ext cx="123825" cy="123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7570" y="5829299"/>
            <a:ext cx="123825" cy="123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664410" y="5699572"/>
            <a:ext cx="295275" cy="295275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7826" y="6021374"/>
            <a:ext cx="3061252" cy="511557"/>
          </a:xfrm>
          <a:prstGeom prst="rect">
            <a:avLst/>
          </a:prstGeom>
          <a:solidFill>
            <a:srgbClr val="432F5B">
              <a:alpha val="14902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803" y="5103470"/>
            <a:ext cx="424928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 L 0.13451 -0.5115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4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8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25E-6 1.11022E-16 L 0.05873 -0.097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-486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0352 0.00348 L -0.09726 0.0090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2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75E-6 2.22222E-6 L 0.11914 -0.034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-173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875E-6 -2.22222E-6 L 0.07617 0.109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546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1.25E-6 2.22222E-6 L -0.05495 0.1094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546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1.25E-6 -3.33333E-6 L -0.05807 -0.1398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35 0.002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125E-6 3.33333E-6 L -0.04726 0.04791 " pathEditMode="relative" rAng="0" ptsTypes="AA">
                                      <p:cBhvr>
                                        <p:cTn id="8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238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125E-6 -1.11111E-6 L 0.03242 0.0632 " pathEditMode="relative" rAng="0" ptsTypes="AA">
                                      <p:cBhvr>
                                        <p:cTn id="9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314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7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7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6.25E-7 -2.22222E-6 L 0.05508 0.00903 " pathEditMode="relative" rAng="0" ptsTypes="AA">
                                      <p:cBhvr>
                                        <p:cTn id="105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44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23" presetClass="exit" presetSubtype="32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125E-6 1.11111E-6 L -0.04648 -0.02014 " pathEditMode="relative" rAng="0" ptsTypes="AA">
                                      <p:cBhvr>
                                        <p:cTn id="114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-10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3" presetClass="exit" presetSubtype="32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2.22222E-6 L 0.03242 -0.06597 " pathEditMode="relative" rAng="0" ptsTypes="AA">
                                      <p:cBhvr>
                                        <p:cTn id="123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331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7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7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4.375E-6 4.44444E-6 L -0.01679 0.08819 " pathEditMode="relative" rAng="0" ptsTypes="AA">
                                      <p:cBhvr>
                                        <p:cTn id="13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398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19427 -0.11482 " pathEditMode="relative" rAng="0" ptsTypes="AA">
                                      <p:cBhvr>
                                        <p:cTn id="19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5741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14661 -0.11644 " pathEditMode="relative" rAng="0" ptsTypes="AA">
                                      <p:cBhvr>
                                        <p:cTn id="19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12" grpId="0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3" grpId="0" animBg="1"/>
      <p:bldP spid="3" grpId="1" animBg="1"/>
      <p:bldP spid="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ka-GE" altLang="ka-GE" dirty="0">
                <a:latin typeface="BPG ExtraSquare" panose="02060504020202060204" pitchFamily="18" charset="0"/>
              </a:rPr>
              <a:t>მეტაბოლიზმის ცენტრალური გზები</a:t>
            </a:r>
            <a:endParaRPr lang="ru-RU" alt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ka-GE" altLang="ka-GE" sz="2400" dirty="0">
                <a:latin typeface="BPG ExtraSquare Mtavruli" panose="02060504020202060204" pitchFamily="18" charset="0"/>
              </a:rPr>
              <a:t>გლიკოლიზი;</a:t>
            </a:r>
          </a:p>
          <a:p>
            <a:r>
              <a:rPr lang="ka-GE" altLang="ka-GE" sz="2400" dirty="0">
                <a:latin typeface="BPG ExtraSquare Mtavruli" panose="02060504020202060204" pitchFamily="18" charset="0"/>
              </a:rPr>
              <a:t>ცხიმოვანი მჟავების </a:t>
            </a:r>
            <a:r>
              <a:rPr lang="el-GR" altLang="el-GR" sz="2400" dirty="0">
                <a:latin typeface="BPG Ingiri Arial" panose="020B0604020202020204" pitchFamily="34" charset="0"/>
                <a:cs typeface="BPG Ingiri Arial" panose="020B0604020202020204" pitchFamily="34" charset="0"/>
              </a:rPr>
              <a:t>β</a:t>
            </a:r>
            <a:r>
              <a:rPr lang="ka-GE" altLang="ka-GE" sz="2400" dirty="0">
                <a:latin typeface="BPG ExtraSquare Mtavruli" panose="02060504020202060204" pitchFamily="18" charset="0"/>
              </a:rPr>
              <a:t>–დაჟანგვა;</a:t>
            </a:r>
          </a:p>
          <a:p>
            <a:r>
              <a:rPr lang="ka-GE" altLang="ka-GE" sz="2400" dirty="0">
                <a:latin typeface="BPG ExtraSquare Mtavruli" panose="02060504020202060204" pitchFamily="18" charset="0"/>
              </a:rPr>
              <a:t>ლიმონმჟავის (კრებსის) ციკლი;</a:t>
            </a:r>
          </a:p>
          <a:p>
            <a:r>
              <a:rPr lang="ka-GE" altLang="ka-GE" sz="2400" dirty="0">
                <a:latin typeface="BPG ExtraSquare Mtavruli" panose="02060504020202060204" pitchFamily="18" charset="0"/>
              </a:rPr>
              <a:t>გლიკონეოგენეზი;</a:t>
            </a:r>
          </a:p>
          <a:p>
            <a:r>
              <a:rPr lang="ka-GE" altLang="ka-GE" sz="2400" dirty="0">
                <a:latin typeface="BPG ExtraSquare Mtavruli" panose="02060504020202060204" pitchFamily="18" charset="0"/>
              </a:rPr>
              <a:t>და სხვა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68964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ka-GE" altLang="ka-GE" dirty="0">
                <a:latin typeface="BPG ExtraSquare" panose="02060504020202060204" pitchFamily="18" charset="0"/>
              </a:rPr>
              <a:t>მეტაბოლიზმის მეორადი გზები</a:t>
            </a:r>
            <a:endParaRPr lang="ru-RU" alt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ka-GE" altLang="ka-GE" sz="2400" dirty="0">
                <a:latin typeface="BPG ExtraSquare Mtavruli" panose="02060504020202060204" pitchFamily="18" charset="0"/>
              </a:rPr>
              <a:t>ჰორმონები;</a:t>
            </a:r>
          </a:p>
          <a:p>
            <a:r>
              <a:rPr lang="ka-GE" altLang="ka-GE" sz="2400" dirty="0">
                <a:latin typeface="BPG ExtraSquare Mtavruli" panose="02060504020202060204" pitchFamily="18" charset="0"/>
              </a:rPr>
              <a:t>ფერმენტები;</a:t>
            </a:r>
          </a:p>
          <a:p>
            <a:r>
              <a:rPr lang="ka-GE" altLang="ka-GE" sz="2400" dirty="0">
                <a:latin typeface="BPG ExtraSquare Mtavruli" panose="02060504020202060204" pitchFamily="18" charset="0"/>
              </a:rPr>
              <a:t>კოფერმენტები;</a:t>
            </a:r>
          </a:p>
          <a:p>
            <a:r>
              <a:rPr lang="ka-GE" altLang="ka-GE" sz="2400" dirty="0">
                <a:latin typeface="BPG ExtraSquare Mtavruli" panose="02060504020202060204" pitchFamily="18" charset="0"/>
              </a:rPr>
              <a:t>ნუკლეოტიდები;</a:t>
            </a:r>
          </a:p>
          <a:p>
            <a:r>
              <a:rPr lang="ka-GE" altLang="ka-GE" sz="2400" dirty="0">
                <a:latin typeface="BPG ExtraSquare Mtavruli" panose="02060504020202060204" pitchFamily="18" charset="0"/>
              </a:rPr>
              <a:t>პიგმენტები;</a:t>
            </a:r>
          </a:p>
          <a:p>
            <a:r>
              <a:rPr lang="ka-GE" altLang="ka-GE" sz="2400" dirty="0">
                <a:latin typeface="BPG ExtraSquare Mtavruli" panose="02060504020202060204" pitchFamily="18" charset="0"/>
              </a:rPr>
              <a:t>ტოქსინები, ანტიბიოტიკები, ალკალოიდები.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41415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87192" y="2213809"/>
            <a:ext cx="5221705" cy="4511843"/>
          </a:xfrm>
          <a:prstGeom prst="rect">
            <a:avLst/>
          </a:prstGeom>
          <a:solidFill>
            <a:srgbClr val="8664B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ka-GE" altLang="ka-GE" dirty="0">
                <a:latin typeface="BPG ExtraSquare" panose="02060504020202060204" pitchFamily="18" charset="0"/>
              </a:rPr>
              <a:t>კატაბოლიზმი (დისიმილაცია)</a:t>
            </a:r>
            <a:endParaRPr lang="ru-RU" alt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239" y="3221489"/>
            <a:ext cx="3717193" cy="3636511"/>
          </a:xfrm>
        </p:spPr>
        <p:txBody>
          <a:bodyPr numCol="1">
            <a:normAutofit/>
          </a:bodyPr>
          <a:lstStyle/>
          <a:p>
            <a:r>
              <a:rPr lang="ka-GE" altLang="ka-GE" sz="2400" dirty="0">
                <a:latin typeface="BPG ExtraSquare Mtavruli" panose="02060504020202060204" pitchFamily="18" charset="0"/>
              </a:rPr>
              <a:t>წყალი;</a:t>
            </a:r>
          </a:p>
          <a:p>
            <a:r>
              <a:rPr lang="ka-GE" altLang="ka-GE" sz="2400" dirty="0">
                <a:latin typeface="BPG ExtraSquare Mtavruli" panose="02060504020202060204" pitchFamily="18" charset="0"/>
              </a:rPr>
              <a:t>ნახშიროჟანგი;</a:t>
            </a:r>
          </a:p>
          <a:p>
            <a:r>
              <a:rPr lang="ka-GE" altLang="ka-GE" sz="2400" dirty="0">
                <a:latin typeface="BPG ExtraSquare Mtavruli" panose="02060504020202060204" pitchFamily="18" charset="0"/>
              </a:rPr>
              <a:t>ამიაკი;</a:t>
            </a:r>
          </a:p>
          <a:p>
            <a:r>
              <a:rPr lang="ka-GE" altLang="ka-GE" sz="2400" dirty="0">
                <a:latin typeface="BPG ExtraSquare Mtavruli" panose="02060504020202060204" pitchFamily="18" charset="0"/>
              </a:rPr>
              <a:t>მეთანი;</a:t>
            </a:r>
          </a:p>
          <a:p>
            <a:r>
              <a:rPr lang="ka-GE" altLang="ka-GE" sz="2400" dirty="0">
                <a:latin typeface="BPG ExtraSquare Mtavruli" panose="02060504020202060204" pitchFamily="18" charset="0"/>
              </a:rPr>
              <a:t>გოგირდწყალბადი;</a:t>
            </a:r>
          </a:p>
          <a:p>
            <a:r>
              <a:rPr lang="ka-GE" altLang="ka-GE" sz="2400" dirty="0">
                <a:latin typeface="BPG ExtraSquare Mtavruli" panose="02060504020202060204" pitchFamily="18" charset="0"/>
              </a:rPr>
              <a:t>წყალბადი</a:t>
            </a:r>
            <a:endParaRPr lang="ru-RU" alt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87191" y="2267382"/>
            <a:ext cx="5221706" cy="8925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ka-GE" altLang="ka-GE" sz="2600" dirty="0">
                <a:solidFill>
                  <a:srgbClr val="8664B0">
                    <a:lumMod val="40000"/>
                    <a:lumOff val="60000"/>
                  </a:srgbClr>
                </a:solidFill>
                <a:latin typeface="BPG ExtraSquare Mtavruli" panose="02060504020202060204" pitchFamily="18" charset="0"/>
              </a:rPr>
              <a:t>დაჟანგვის საბოლოო პროდუქტები</a:t>
            </a:r>
            <a:endParaRPr lang="ru-RU" altLang="ru-RU" sz="2600" dirty="0">
              <a:solidFill>
                <a:srgbClr val="8664B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272" y="2213810"/>
            <a:ext cx="5093370" cy="4511843"/>
          </a:xfrm>
          <a:prstGeom prst="rect">
            <a:avLst/>
          </a:prstGeom>
          <a:solidFill>
            <a:srgbClr val="8664B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72" y="2267382"/>
            <a:ext cx="5093369" cy="8925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ka-GE" altLang="ka-GE" sz="2600" dirty="0">
                <a:solidFill>
                  <a:srgbClr val="8664B0">
                    <a:lumMod val="40000"/>
                    <a:lumOff val="60000"/>
                  </a:srgbClr>
                </a:solidFill>
                <a:latin typeface="BPG ExtraSquare Mtavruli" panose="02060504020202060204" pitchFamily="18" charset="0"/>
              </a:rPr>
              <a:t>დაჟანგვის გარდამავალი პროდუქტები</a:t>
            </a:r>
            <a:endParaRPr lang="ru-RU" altLang="ru-RU" sz="2600" dirty="0">
              <a:solidFill>
                <a:srgbClr val="8664B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272" y="5089358"/>
            <a:ext cx="5093370" cy="176864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1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664B0"/>
              </a:buClr>
            </a:pPr>
            <a:r>
              <a:rPr lang="ka-GE" altLang="ka-GE" sz="2400" dirty="0">
                <a:solidFill>
                  <a:prstClr val="white"/>
                </a:solidFill>
                <a:latin typeface="BPG ExtraSquare Mtavruli" panose="02060504020202060204" pitchFamily="18" charset="0"/>
              </a:rPr>
              <a:t>ადენოზინფოსფორმჟავები;</a:t>
            </a:r>
          </a:p>
          <a:p>
            <a:pPr>
              <a:buClr>
                <a:srgbClr val="8664B0"/>
              </a:buClr>
            </a:pPr>
            <a:r>
              <a:rPr lang="ka-GE" altLang="ka-GE" sz="2400" dirty="0">
                <a:solidFill>
                  <a:prstClr val="white"/>
                </a:solidFill>
                <a:latin typeface="BPG ExtraSquare Mtavruli" panose="02060504020202060204" pitchFamily="18" charset="0"/>
              </a:rPr>
              <a:t>კრეატინფოსფატი;</a:t>
            </a:r>
          </a:p>
          <a:p>
            <a:pPr>
              <a:buClr>
                <a:srgbClr val="8664B0"/>
              </a:buClr>
            </a:pPr>
            <a:r>
              <a:rPr lang="ka-GE" altLang="ka-GE" sz="2400" dirty="0">
                <a:solidFill>
                  <a:prstClr val="white"/>
                </a:solidFill>
                <a:latin typeface="BPG ExtraSquare Mtavruli" panose="02060504020202060204" pitchFamily="18" charset="0"/>
              </a:rPr>
              <a:t>ფოსფოენოლპირუვატი</a:t>
            </a:r>
            <a:endParaRPr lang="ru-RU" altLang="ru-RU" sz="2400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0209" y="3188369"/>
            <a:ext cx="5093370" cy="176864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1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664B0"/>
              </a:buClr>
            </a:pPr>
            <a:r>
              <a:rPr lang="ka-GE" altLang="ka-GE" sz="2400" dirty="0">
                <a:solidFill>
                  <a:prstClr val="white"/>
                </a:solidFill>
                <a:latin typeface="BPG ExtraSquare Mtavruli" panose="02060504020202060204" pitchFamily="18" charset="0"/>
              </a:rPr>
              <a:t>სპირტები;</a:t>
            </a:r>
          </a:p>
          <a:p>
            <a:pPr>
              <a:buClr>
                <a:srgbClr val="8664B0"/>
              </a:buClr>
            </a:pPr>
            <a:r>
              <a:rPr lang="ka-GE" altLang="ka-GE" sz="2400" dirty="0">
                <a:solidFill>
                  <a:prstClr val="white"/>
                </a:solidFill>
                <a:latin typeface="BPG ExtraSquare Mtavruli" panose="02060504020202060204" pitchFamily="18" charset="0"/>
              </a:rPr>
              <a:t>ალდეჰიდები;</a:t>
            </a:r>
          </a:p>
          <a:p>
            <a:pPr>
              <a:buClr>
                <a:srgbClr val="8664B0"/>
              </a:buClr>
            </a:pPr>
            <a:r>
              <a:rPr lang="ka-GE" altLang="ka-GE" sz="2400" dirty="0">
                <a:solidFill>
                  <a:prstClr val="white"/>
                </a:solidFill>
                <a:latin typeface="BPG ExtraSquare Mtavruli" panose="02060504020202060204" pitchFamily="18" charset="0"/>
              </a:rPr>
              <a:t>ორგანული მჟავები.</a:t>
            </a:r>
          </a:p>
        </p:txBody>
      </p:sp>
    </p:spTree>
    <p:extLst>
      <p:ext uri="{BB962C8B-B14F-4D97-AF65-F5344CB8AC3E}">
        <p14:creationId xmlns:p14="http://schemas.microsoft.com/office/powerpoint/2010/main" val="1098036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8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6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6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2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6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8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6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4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6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6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6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6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4" grpId="0"/>
      <p:bldP spid="4" grpId="1"/>
      <p:bldP spid="6" grpId="0" animBg="1"/>
      <p:bldP spid="7" grpId="0"/>
      <p:bldP spid="7" grpId="1"/>
      <p:bldP spid="8" grpId="0" build="allAtOnce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ka-GE" altLang="ka-GE" dirty="0">
                <a:latin typeface="BPG ExtraSquare" panose="02060504020202060204" pitchFamily="18" charset="0"/>
              </a:rPr>
              <a:t>ანაბოლიზმი (ასიმილაცია)</a:t>
            </a:r>
            <a:endParaRPr lang="ru-RU" altLang="ru-RU" dirty="0"/>
          </a:p>
        </p:txBody>
      </p:sp>
      <p:sp>
        <p:nvSpPr>
          <p:cNvPr id="6" name="Rectangle 5"/>
          <p:cNvSpPr/>
          <p:nvPr/>
        </p:nvSpPr>
        <p:spPr>
          <a:xfrm>
            <a:off x="1836819" y="2267382"/>
            <a:ext cx="6416844" cy="4511843"/>
          </a:xfrm>
          <a:prstGeom prst="rect">
            <a:avLst/>
          </a:prstGeom>
          <a:solidFill>
            <a:srgbClr val="8664B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894" y="2272827"/>
            <a:ext cx="5093369" cy="4924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ka-GE" altLang="ka-GE" sz="2600" dirty="0">
                <a:solidFill>
                  <a:srgbClr val="8664B0">
                    <a:lumMod val="40000"/>
                    <a:lumOff val="60000"/>
                  </a:srgbClr>
                </a:solidFill>
                <a:latin typeface="BPG ExtraSquare Mtavruli" panose="02060504020202060204" pitchFamily="18" charset="0"/>
              </a:rPr>
              <a:t>მონაწილე ნივთიერებები</a:t>
            </a:r>
            <a:endParaRPr lang="ru-RU" altLang="ru-RU" sz="2600" dirty="0">
              <a:solidFill>
                <a:srgbClr val="8664B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45894" y="4748184"/>
            <a:ext cx="5093370" cy="211526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1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664B0"/>
              </a:buClr>
            </a:pPr>
            <a:r>
              <a:rPr lang="ka-GE" altLang="ka-GE" sz="2400" dirty="0">
                <a:solidFill>
                  <a:prstClr val="white"/>
                </a:solidFill>
                <a:latin typeface="BPG ExtraSquare Mtavruli" panose="02060504020202060204" pitchFamily="18" charset="0"/>
              </a:rPr>
              <a:t>რძემჟავა;</a:t>
            </a:r>
          </a:p>
          <a:p>
            <a:pPr>
              <a:buClr>
                <a:srgbClr val="8664B0"/>
              </a:buClr>
            </a:pPr>
            <a:r>
              <a:rPr lang="ka-GE" altLang="ka-GE" sz="2400" dirty="0">
                <a:solidFill>
                  <a:prstClr val="white"/>
                </a:solidFill>
                <a:latin typeface="BPG ExtraSquare Mtavruli" panose="02060504020202060204" pitchFamily="18" charset="0"/>
              </a:rPr>
              <a:t>პიროყურძენმჟავა;</a:t>
            </a:r>
          </a:p>
          <a:p>
            <a:pPr>
              <a:buClr>
                <a:srgbClr val="8664B0"/>
              </a:buClr>
            </a:pPr>
            <a:r>
              <a:rPr lang="ka-GE" altLang="ka-GE" sz="2400" dirty="0">
                <a:solidFill>
                  <a:prstClr val="white"/>
                </a:solidFill>
                <a:latin typeface="BPG ExtraSquare Mtavruli" panose="02060504020202060204" pitchFamily="18" charset="0"/>
              </a:rPr>
              <a:t>აცეტილ-</a:t>
            </a:r>
            <a:r>
              <a:rPr lang="en-US" sz="2400" dirty="0" err="1">
                <a:solidFill>
                  <a:prstClr val="white"/>
                </a:solidFill>
                <a:latin typeface="BPG ExtraSquare Mtavruli" panose="02060504020202060204" pitchFamily="18" charset="0"/>
              </a:rPr>
              <a:t>KoA</a:t>
            </a:r>
            <a:endParaRPr lang="ka-GE" altLang="ka-GE" sz="2400" dirty="0">
              <a:solidFill>
                <a:prstClr val="white"/>
              </a:solidFill>
              <a:latin typeface="BPG ExtraSquare Mtavruli" panose="02060504020202060204" pitchFamily="18" charset="0"/>
            </a:endParaRPr>
          </a:p>
          <a:p>
            <a:pPr>
              <a:buClr>
                <a:srgbClr val="8664B0"/>
              </a:buClr>
            </a:pPr>
            <a:r>
              <a:rPr lang="ka-GE" altLang="ka-GE" sz="2400" dirty="0">
                <a:solidFill>
                  <a:prstClr val="white"/>
                </a:solidFill>
                <a:latin typeface="BPG ExtraSquare Mtavruli" panose="02060504020202060204" pitchFamily="18" charset="0"/>
              </a:rPr>
              <a:t>და სხვა</a:t>
            </a:r>
            <a:endParaRPr lang="ru-RU" altLang="ru-RU" sz="2400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45893" y="2979542"/>
            <a:ext cx="5093370" cy="176864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1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664B0"/>
              </a:buClr>
            </a:pPr>
            <a:r>
              <a:rPr lang="ka-GE" altLang="ka-GE" sz="2400" dirty="0">
                <a:solidFill>
                  <a:prstClr val="white"/>
                </a:solidFill>
                <a:latin typeface="BPG ExtraSquare Mtavruli" panose="02060504020202060204" pitchFamily="18" charset="0"/>
              </a:rPr>
              <a:t>ამინომჟავები;</a:t>
            </a:r>
          </a:p>
          <a:p>
            <a:pPr>
              <a:buClr>
                <a:srgbClr val="8664B0"/>
              </a:buClr>
            </a:pPr>
            <a:r>
              <a:rPr lang="ka-GE" altLang="ka-GE" sz="2400" dirty="0">
                <a:solidFill>
                  <a:prstClr val="white"/>
                </a:solidFill>
                <a:latin typeface="BPG ExtraSquare Mtavruli" panose="02060504020202060204" pitchFamily="18" charset="0"/>
              </a:rPr>
              <a:t>მონოსაქარიდები;</a:t>
            </a:r>
          </a:p>
          <a:p>
            <a:pPr>
              <a:buClr>
                <a:srgbClr val="8664B0"/>
              </a:buClr>
            </a:pPr>
            <a:r>
              <a:rPr lang="ka-GE" altLang="ka-GE" sz="2400" dirty="0">
                <a:solidFill>
                  <a:prstClr val="white"/>
                </a:solidFill>
                <a:latin typeface="BPG ExtraSquare Mtavruli" panose="02060504020202060204" pitchFamily="18" charset="0"/>
              </a:rPr>
              <a:t>ცხიმოვანი მჟავეები და გლიცერინი.</a:t>
            </a:r>
          </a:p>
        </p:txBody>
      </p:sp>
    </p:spTree>
    <p:extLst>
      <p:ext uri="{BB962C8B-B14F-4D97-AF65-F5344CB8AC3E}">
        <p14:creationId xmlns:p14="http://schemas.microsoft.com/office/powerpoint/2010/main" val="32758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 build="allAtOnce"/>
      <p:bldP spid="9" grpId="0" build="allAtOnce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roplet">
  <a:themeElements>
    <a:clrScheme name="Biochemistry">
      <a:dk1>
        <a:srgbClr val="455F51"/>
      </a:dk1>
      <a:lt1>
        <a:sysClr val="window" lastClr="FFFFFF"/>
      </a:lt1>
      <a:dk2>
        <a:srgbClr val="4A7B29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2_Quotabl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476</TotalTime>
  <Words>433</Words>
  <Application>Microsoft Office PowerPoint</Application>
  <PresentationFormat>Widescreen</PresentationFormat>
  <Paragraphs>58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 Unicode MS</vt:lpstr>
      <vt:lpstr>Arial</vt:lpstr>
      <vt:lpstr>BPG Classic Medium</vt:lpstr>
      <vt:lpstr>BPG ExtraSquare</vt:lpstr>
      <vt:lpstr>BPG ExtraSquare Mtavruli</vt:lpstr>
      <vt:lpstr>BPG Ingiri Arial</vt:lpstr>
      <vt:lpstr>Calibri</vt:lpstr>
      <vt:lpstr>Century Gothic</vt:lpstr>
      <vt:lpstr>Sylfaen</vt:lpstr>
      <vt:lpstr>Tw Cen MT</vt:lpstr>
      <vt:lpstr>Wingdings 2</vt:lpstr>
      <vt:lpstr>Droplet</vt:lpstr>
      <vt:lpstr>2_Quotable</vt:lpstr>
      <vt:lpstr>Quotable</vt:lpstr>
      <vt:lpstr>PowerPoint Presentation</vt:lpstr>
      <vt:lpstr>PowerPoint Presentation</vt:lpstr>
      <vt:lpstr>PowerPoint Presentation</vt:lpstr>
      <vt:lpstr>PowerPoint Presentation</vt:lpstr>
      <vt:lpstr>ბიოქიმია</vt:lpstr>
      <vt:lpstr>მეტაბოლიზმის ცენტრალური გზები</vt:lpstr>
      <vt:lpstr>მეტაბოლიზმის მეორადი გზები</vt:lpstr>
      <vt:lpstr>კატაბოლიზმი (დისიმილაცია)</vt:lpstr>
      <vt:lpstr>ანაბოლიზმი (ასიმილაცია)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ზოგადი ბიოქიმია</dc:title>
  <dc:creator>CYBERNETICS</dc:creator>
  <cp:lastModifiedBy>O365</cp:lastModifiedBy>
  <cp:revision>47</cp:revision>
  <dcterms:created xsi:type="dcterms:W3CDTF">2016-03-03T13:51:49Z</dcterms:created>
  <dcterms:modified xsi:type="dcterms:W3CDTF">2023-10-04T08:40:03Z</dcterms:modified>
</cp:coreProperties>
</file>