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2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38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45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92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16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84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95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7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0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4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36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15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84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2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6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>
                <a:latin typeface="BPG ExtraSquare Mtavruli" panose="02060504020202060204" charset="0"/>
              </a:rPr>
              <a:t>ძირითადი გარდამავალი პროდუქტები</a:t>
            </a:r>
            <a:endParaRPr lang="en-US" dirty="0">
              <a:latin typeface="BPG ExtraSquare Mtavruli" panose="0206050402020206020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sz="4000" dirty="0">
                <a:latin typeface="BPG ExtraSquare" panose="02060504020202060204" pitchFamily="18" charset="0"/>
              </a:rPr>
              <a:t>სტრუქტურული ფორმულები</a:t>
            </a:r>
            <a:endParaRPr lang="en-US" dirty="0">
              <a:latin typeface="BPG ExtraSquare" panose="0206050402020206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1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Acetyl-CoA</a:t>
            </a:r>
            <a:br>
              <a:rPr lang="ka-GE" dirty="0">
                <a:latin typeface="BPG ExtraSquare Mtavruli" panose="02060504020202060204" charset="0"/>
              </a:rPr>
            </a:br>
            <a:r>
              <a:rPr lang="ka-GE" dirty="0">
                <a:latin typeface="BPG ExtraSquare Mtavruli" panose="02060504020202060204" charset="0"/>
              </a:rPr>
              <a:t>აცეტილ-კოფერმენტ-</a:t>
            </a:r>
            <a:r>
              <a:rPr lang="en-US" dirty="0">
                <a:latin typeface="BPG ExtraSquare Mtavruli" panose="02060504020202060204" charset="0"/>
              </a:rPr>
              <a:t>A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87" y="2497540"/>
            <a:ext cx="10675585" cy="3903260"/>
          </a:xfrm>
        </p:spPr>
      </p:pic>
    </p:spTree>
    <p:extLst>
      <p:ext uri="{BB962C8B-B14F-4D97-AF65-F5344CB8AC3E}">
        <p14:creationId xmlns:p14="http://schemas.microsoft.com/office/powerpoint/2010/main" val="93702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NAD-(H)</a:t>
            </a:r>
            <a:br>
              <a:rPr lang="ka-GE" dirty="0">
                <a:latin typeface="BPG ExtraSquare Mtavruli" panose="02060504020202060204" charset="0"/>
              </a:rPr>
            </a:br>
            <a:r>
              <a:rPr lang="en-US" dirty="0" err="1"/>
              <a:t>Nicotinamide</a:t>
            </a:r>
            <a:r>
              <a:rPr lang="en-US" dirty="0"/>
              <a:t> adenine dinucleotide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144" y="2170797"/>
            <a:ext cx="3172530" cy="4614590"/>
          </a:xfrm>
        </p:spPr>
      </p:pic>
    </p:spTree>
    <p:extLst>
      <p:ext uri="{BB962C8B-B14F-4D97-AF65-F5344CB8AC3E}">
        <p14:creationId xmlns:p14="http://schemas.microsoft.com/office/powerpoint/2010/main" val="204773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ნ</a:t>
            </a:r>
            <a:r>
              <a:rPr lang="ka-GE" b="1" dirty="0">
                <a:latin typeface="BPG ExtraSquare Mtavruli" panose="02060504020202060204" charset="0"/>
              </a:rPr>
              <a:t>ად</a:t>
            </a:r>
            <a:r>
              <a:rPr lang="ka-GE" b="1" baseline="30000" dirty="0">
                <a:latin typeface="BPG ExtraSquare Mtavruli" panose="02060504020202060204" charset="0"/>
              </a:rPr>
              <a:t>+</a:t>
            </a:r>
            <a:r>
              <a:rPr lang="ka-GE" b="1" dirty="0">
                <a:latin typeface="BPG ExtraSquare Mtavruli" panose="02060504020202060204" charset="0"/>
              </a:rPr>
              <a:t> </a:t>
            </a:r>
            <a:r>
              <a:rPr lang="ka-GE" b="1" dirty="0">
                <a:latin typeface="BPG ExtraSquare" panose="02060504020202060204" pitchFamily="18" charset="0"/>
              </a:rPr>
              <a:t>და</a:t>
            </a:r>
            <a:r>
              <a:rPr lang="ka-GE" b="1" dirty="0">
                <a:latin typeface="BPG ExtraSquare Mtavruli" panose="02060504020202060204" charset="0"/>
              </a:rPr>
              <a:t> ნად</a:t>
            </a:r>
            <a:r>
              <a:rPr lang="en-US" b="1" dirty="0">
                <a:latin typeface="BPG ExtraSquare Mtavruli" panose="02060504020202060204" charset="0"/>
              </a:rPr>
              <a:t>H</a:t>
            </a:r>
            <a:br>
              <a:rPr lang="en-US" b="1" dirty="0">
                <a:latin typeface="BPG ExtraSquare Mtavruli" panose="02060504020202060204" charset="0"/>
              </a:rPr>
            </a:br>
            <a:r>
              <a:rPr lang="ka-GE" dirty="0">
                <a:latin typeface="BPG Nateli Mtavruli" panose="02000503000000020002" pitchFamily="2" charset="0"/>
              </a:rPr>
              <a:t>ნიკოტინ_ამიდადენინ_დინუკლეოტიდი</a:t>
            </a:r>
            <a:endParaRPr lang="en-US" dirty="0">
              <a:latin typeface="BPG Nateli Mtavruli" panose="02000503000000020002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59" y="2834319"/>
            <a:ext cx="5716162" cy="3416300"/>
          </a:xfrm>
        </p:spPr>
      </p:pic>
      <p:sp>
        <p:nvSpPr>
          <p:cNvPr id="8" name="Snip Diagonal Corner Rectangle 7"/>
          <p:cNvSpPr/>
          <p:nvPr/>
        </p:nvSpPr>
        <p:spPr>
          <a:xfrm>
            <a:off x="5903650" y="3133817"/>
            <a:ext cx="6178859" cy="683581"/>
          </a:xfrm>
          <a:prstGeom prst="snip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67851" y="3183219"/>
            <a:ext cx="59170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solidFill>
                  <a:srgbClr val="222222"/>
                </a:solidFill>
                <a:latin typeface="Arial" panose="020B0604020202020204" pitchFamily="34" charset="0"/>
              </a:rPr>
              <a:t>RH</a:t>
            </a:r>
            <a:r>
              <a:rPr lang="pt-BR" sz="3200" baseline="-25000" dirty="0">
                <a:solidFill>
                  <a:srgbClr val="222222"/>
                </a:solidFill>
                <a:latin typeface="Arial" panose="020B0604020202020204" pitchFamily="34" charset="0"/>
              </a:rPr>
              <a:t>2</a:t>
            </a:r>
            <a:r>
              <a:rPr lang="pt-BR" sz="3200" dirty="0">
                <a:solidFill>
                  <a:srgbClr val="222222"/>
                </a:solidFill>
                <a:latin typeface="Arial" panose="020B0604020202020204" pitchFamily="34" charset="0"/>
              </a:rPr>
              <a:t> + NAD</a:t>
            </a:r>
            <a:r>
              <a:rPr lang="pt-BR" sz="3200" baseline="30000" dirty="0">
                <a:solidFill>
                  <a:srgbClr val="222222"/>
                </a:solidFill>
                <a:latin typeface="Arial" panose="020B0604020202020204" pitchFamily="34" charset="0"/>
              </a:rPr>
              <a:t>+</a:t>
            </a:r>
            <a:r>
              <a:rPr lang="pt-BR" sz="3200" dirty="0">
                <a:solidFill>
                  <a:srgbClr val="222222"/>
                </a:solidFill>
                <a:latin typeface="Arial" panose="020B0604020202020204" pitchFamily="34" charset="0"/>
              </a:rPr>
              <a:t> → NADH + H</a:t>
            </a:r>
            <a:r>
              <a:rPr lang="pt-BR" sz="3200" baseline="30000" dirty="0">
                <a:solidFill>
                  <a:srgbClr val="222222"/>
                </a:solidFill>
                <a:latin typeface="Arial" panose="020B0604020202020204" pitchFamily="34" charset="0"/>
              </a:rPr>
              <a:t>+</a:t>
            </a:r>
            <a:r>
              <a:rPr lang="pt-BR" sz="3200" dirty="0">
                <a:solidFill>
                  <a:srgbClr val="222222"/>
                </a:solidFill>
                <a:latin typeface="Arial" panose="020B0604020202020204" pitchFamily="34" charset="0"/>
              </a:rPr>
              <a:t> + 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6329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7" grpId="0"/>
      <p:bldP spid="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5113" y="575315"/>
            <a:ext cx="8761413" cy="706964"/>
          </a:xfrm>
        </p:spPr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პ</a:t>
            </a:r>
            <a:r>
              <a:rPr lang="ka-GE" b="1" dirty="0">
                <a:latin typeface="BPG ExtraSquare Mtavruli" panose="02060504020202060204" charset="0"/>
              </a:rPr>
              <a:t>ირუვატი და ლაქტატი</a:t>
            </a:r>
            <a:endParaRPr lang="en-US" dirty="0">
              <a:latin typeface="BPG Nateli Mtavruli" panose="02000503000000020002" pitchFamily="2" charset="0"/>
            </a:endParaRPr>
          </a:p>
        </p:txBody>
      </p:sp>
      <p:sp>
        <p:nvSpPr>
          <p:cNvPr id="15" name="Snip Diagonal Corner Rectangle 14"/>
          <p:cNvSpPr/>
          <p:nvPr/>
        </p:nvSpPr>
        <p:spPr>
          <a:xfrm>
            <a:off x="130811" y="5859989"/>
            <a:ext cx="4169585" cy="504597"/>
          </a:xfrm>
          <a:prstGeom prst="snip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6268" y="5927621"/>
            <a:ext cx="3838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002060"/>
                </a:solidFill>
                <a:latin typeface="BPG Mrgvlovani Caps 2010" panose="02000503000000020004" pitchFamily="2" charset="0"/>
              </a:rPr>
              <a:t>პიროყურძენმჟავა</a:t>
            </a:r>
            <a:endParaRPr lang="en-US" sz="20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7" name="Snip Diagonal Corner Rectangle 16"/>
          <p:cNvSpPr/>
          <p:nvPr/>
        </p:nvSpPr>
        <p:spPr>
          <a:xfrm>
            <a:off x="7557148" y="5792357"/>
            <a:ext cx="4169585" cy="504597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22605" y="5859989"/>
            <a:ext cx="3838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latin typeface="BPG Mrgvlovani Caps 2010" panose="02000503000000020004" pitchFamily="2" charset="0"/>
              </a:rPr>
              <a:t>რძემჟავა</a:t>
            </a:r>
            <a:endParaRPr lang="en-US" sz="2000" dirty="0">
              <a:latin typeface="BPG Mrgvlovani Caps 2010" panose="02000503000000020004" pitchFamily="2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7C54560-0A85-DE78-8938-FE48C9197D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59287"/>
              </p:ext>
            </p:extLst>
          </p:nvPr>
        </p:nvGraphicFramePr>
        <p:xfrm>
          <a:off x="343403" y="2496697"/>
          <a:ext cx="11097964" cy="2442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028830" imgH="666736" progId="ACD.ChemSketch.20">
                  <p:embed/>
                </p:oleObj>
              </mc:Choice>
              <mc:Fallback>
                <p:oleObj name="ChemSketch" r:id="rId2" imgW="3028830" imgH="666736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3403" y="2496697"/>
                        <a:ext cx="11097964" cy="24429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536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5113" y="575315"/>
            <a:ext cx="8761413" cy="706964"/>
          </a:xfrm>
        </p:spPr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პ</a:t>
            </a:r>
            <a:r>
              <a:rPr lang="ka-GE" b="1" dirty="0">
                <a:latin typeface="BPG ExtraSquare Mtavruli" panose="02060504020202060204" charset="0"/>
              </a:rPr>
              <a:t>ირუვატი და ლაქტატი</a:t>
            </a:r>
            <a:endParaRPr lang="en-US" dirty="0">
              <a:latin typeface="BPG Nateli Mtavruli" panose="02000503000000020002" pitchFamily="2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96268" y="2233675"/>
            <a:ext cx="11338017" cy="3003027"/>
            <a:chOff x="223258" y="2505282"/>
            <a:chExt cx="11338017" cy="3003027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258" y="2516864"/>
              <a:ext cx="4167673" cy="299144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05734" y="2505282"/>
              <a:ext cx="4155541" cy="3003027"/>
            </a:xfrm>
            <a:prstGeom prst="rect">
              <a:avLst/>
            </a:prstGeom>
          </p:spPr>
        </p:pic>
        <p:cxnSp>
          <p:nvCxnSpPr>
            <p:cNvPr id="10" name="Straight Arrow Connector 9"/>
            <p:cNvCxnSpPr/>
            <p:nvPr/>
          </p:nvCxnSpPr>
          <p:spPr>
            <a:xfrm>
              <a:off x="4716855" y="3820562"/>
              <a:ext cx="226336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H="1">
              <a:off x="4716854" y="4005286"/>
              <a:ext cx="226336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816443" y="4190010"/>
              <a:ext cx="20336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dirty="0">
                  <a:latin typeface="BPG ExtraSquare Mtavruli" panose="02060504020202060204" pitchFamily="18" charset="0"/>
                </a:rPr>
                <a:t>დაჟანგვა</a:t>
              </a:r>
              <a:endParaRPr lang="en-US" dirty="0">
                <a:latin typeface="BPG ExtraSquare Mtavruli" panose="020605040202020602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831713" y="3343626"/>
              <a:ext cx="20336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dirty="0">
                  <a:latin typeface="BPG ExtraSquare Mtavruli" panose="02060504020202060204" pitchFamily="18" charset="0"/>
                </a:rPr>
                <a:t>აღდგენა</a:t>
              </a:r>
              <a:endParaRPr lang="en-US" dirty="0">
                <a:latin typeface="BPG ExtraSquare Mtavruli" panose="02060504020202060204" pitchFamily="18" charset="0"/>
              </a:endParaRPr>
            </a:p>
          </p:txBody>
        </p:sp>
      </p:grpSp>
      <p:sp>
        <p:nvSpPr>
          <p:cNvPr id="15" name="Snip Diagonal Corner Rectangle 14"/>
          <p:cNvSpPr/>
          <p:nvPr/>
        </p:nvSpPr>
        <p:spPr>
          <a:xfrm>
            <a:off x="130811" y="5859989"/>
            <a:ext cx="4169585" cy="504597"/>
          </a:xfrm>
          <a:prstGeom prst="snip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6268" y="5927621"/>
            <a:ext cx="3838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002060"/>
                </a:solidFill>
                <a:latin typeface="BPG Mrgvlovani Caps 2010" panose="02000503000000020004" pitchFamily="2" charset="0"/>
              </a:rPr>
              <a:t>პიროყურძენმჟავა</a:t>
            </a:r>
            <a:endParaRPr lang="en-US" sz="20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7" name="Snip Diagonal Corner Rectangle 16"/>
          <p:cNvSpPr/>
          <p:nvPr/>
        </p:nvSpPr>
        <p:spPr>
          <a:xfrm>
            <a:off x="7557148" y="5792357"/>
            <a:ext cx="4169585" cy="504597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22605" y="5859989"/>
            <a:ext cx="3838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latin typeface="BPG Mrgvlovani Caps 2010" panose="02000503000000020004" pitchFamily="2" charset="0"/>
              </a:rPr>
              <a:t>რძემჟავა</a:t>
            </a:r>
            <a:endParaRPr lang="en-US" sz="2000" dirty="0">
              <a:latin typeface="BPG Mrgvlovani Caps 2010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21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108</TotalTime>
  <Words>54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BPG ExtraSquare</vt:lpstr>
      <vt:lpstr>BPG ExtraSquare Mtavruli</vt:lpstr>
      <vt:lpstr>BPG Mrgvlovani Caps 2010</vt:lpstr>
      <vt:lpstr>BPG Nateli Mtavruli</vt:lpstr>
      <vt:lpstr>Century Gothic</vt:lpstr>
      <vt:lpstr>Wingdings 3</vt:lpstr>
      <vt:lpstr>Ion Boardroom</vt:lpstr>
      <vt:lpstr>ChemSketch</vt:lpstr>
      <vt:lpstr>ძირითადი გარდამავალი პროდუქტები</vt:lpstr>
      <vt:lpstr>Acetyl-CoA აცეტილ-კოფერმენტ-A</vt:lpstr>
      <vt:lpstr>NAD-(H) Nicotinamide adenine dinucleotide</vt:lpstr>
      <vt:lpstr>ნად+ და ნადH ნიკოტინ_ამიდადენინ_დინუკლეოტიდი</vt:lpstr>
      <vt:lpstr>პირუვატი და ლაქტატი</vt:lpstr>
      <vt:lpstr>პირუვატი და ლაქტატი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O365</cp:lastModifiedBy>
  <cp:revision>21</cp:revision>
  <dcterms:created xsi:type="dcterms:W3CDTF">2019-04-25T07:56:55Z</dcterms:created>
  <dcterms:modified xsi:type="dcterms:W3CDTF">2025-05-14T17:02:37Z</dcterms:modified>
</cp:coreProperties>
</file>